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2" r:id="rId3"/>
    <p:sldId id="259" r:id="rId4"/>
    <p:sldId id="261" r:id="rId5"/>
    <p:sldId id="264" r:id="rId6"/>
    <p:sldId id="274" r:id="rId7"/>
    <p:sldId id="265" r:id="rId8"/>
    <p:sldId id="270" r:id="rId9"/>
    <p:sldId id="271" r:id="rId10"/>
    <p:sldId id="257" r:id="rId11"/>
    <p:sldId id="275" r:id="rId12"/>
    <p:sldId id="267" r:id="rId13"/>
    <p:sldId id="276" r:id="rId14"/>
    <p:sldId id="256" r:id="rId15"/>
    <p:sldId id="277" r:id="rId16"/>
    <p:sldId id="27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13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66FF33"/>
    <a:srgbClr val="33CC33"/>
    <a:srgbClr val="00CC0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78"/>
      </p:cViewPr>
      <p:guideLst>
        <p:guide pos="3840"/>
        <p:guide pos="313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306249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361440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370843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116543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21817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DEF65B-610C-4CC3-94F1-DB47290E73B0}"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177126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DEF65B-610C-4CC3-94F1-DB47290E73B0}" type="datetimeFigureOut">
              <a:rPr lang="ru-RU" smtClean="0"/>
              <a:t>28.09.2020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367218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DEF65B-610C-4CC3-94F1-DB47290E73B0}" type="datetimeFigureOut">
              <a:rPr lang="ru-RU" smtClean="0"/>
              <a:t>28.09.2020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138547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DEF65B-610C-4CC3-94F1-DB47290E73B0}" type="datetimeFigureOut">
              <a:rPr lang="ru-RU" smtClean="0"/>
              <a:t>28.09.2020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221418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DEF65B-610C-4CC3-94F1-DB47290E73B0}"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117899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DEF65B-610C-4CC3-94F1-DB47290E73B0}" type="datetimeFigureOut">
              <a:rPr lang="ru-RU" smtClean="0"/>
              <a:t>28.09.2020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CC9519-2686-4B63-BBD7-5BF0F64A1EDA}" type="slidenum">
              <a:rPr lang="ru-RU" smtClean="0"/>
              <a:t>‹#›</a:t>
            </a:fld>
            <a:endParaRPr lang="ru-RU"/>
          </a:p>
        </p:txBody>
      </p:sp>
    </p:spTree>
    <p:extLst>
      <p:ext uri="{BB962C8B-B14F-4D97-AF65-F5344CB8AC3E}">
        <p14:creationId xmlns:p14="http://schemas.microsoft.com/office/powerpoint/2010/main" val="1880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EF65B-610C-4CC3-94F1-DB47290E73B0}" type="datetimeFigureOut">
              <a:rPr lang="ru-RU" smtClean="0"/>
              <a:t>28.09.2020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9519-2686-4B63-BBD7-5BF0F64A1EDA}" type="slidenum">
              <a:rPr lang="ru-RU" smtClean="0"/>
              <a:t>‹#›</a:t>
            </a:fld>
            <a:endParaRPr lang="ru-RU"/>
          </a:p>
        </p:txBody>
      </p:sp>
    </p:spTree>
    <p:extLst>
      <p:ext uri="{BB962C8B-B14F-4D97-AF65-F5344CB8AC3E}">
        <p14:creationId xmlns:p14="http://schemas.microsoft.com/office/powerpoint/2010/main" val="127024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roups/402215593700845/user/100008113273803/?__cft__%5b0%5d=AZUoeE5N4WYzGR-j9IYIsrI9RQr54YF4BuYBCkqx2GJSAxX7_B_x23F55SuwtJgN_G9tLiAkCy5svIMAYB_bG5We-S5CyIA2NL-qBxH-QJJ4SYD7GtbnhbJU8MsjOP9XeqiWn2qmxGDT-xizo8IG7L56FgeBF5gDp674Y3i7lxZMdYDbU9FBgyeOP9nF6LhailJ4O6DY-njftFIoz6kwFPWFpbUXHcljunHx0mkIwU7cyQ&amp;__tn__=-%5dK-y-R" TargetMode="External"/><Relationship Id="rId2" Type="http://schemas.openxmlformats.org/officeDocument/2006/relationships/hyperlink" Target="https://www.facebook.com/groups/402215593700845/user/100008391432054/?__cft__%5b0%5d=AZUoeE5N4WYzGR-j9IYIsrI9RQr54YF4BuYBCkqx2GJSAxX7_B_x23F55SuwtJgN_G9tLiAkCy5svIMAYB_bG5We-S5CyIA2NL-qBxH-QJJ4SYD7GtbnhbJU8MsjOP9XeqiWn2qmxGDT-xizo8IG7L56FgeBF5gDp674Y3i7lxZMdYDbU9FBgyeOP9nF6LhailJ4O6DY-njftFIoz6kwFPWFpbUXHcljunHx0mkIwU7cyQ&amp;__tn__=-%5dK-y-R"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JGAh3qgyCho&amp;fbclid=IwAR1W-osO0S2tyeQJlE9PRSXFlhiFdMLkWf4v4b4K2IurZSsULG8fhjwbw8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7999"/>
          </a:xfrm>
          <a:solidFill>
            <a:srgbClr val="99FF33"/>
          </a:solidFill>
        </p:spPr>
        <p:txBody>
          <a:bodyPr>
            <a:normAutofit lnSpcReduction="10000"/>
          </a:bodyPr>
          <a:lstStyle/>
          <a:p>
            <a:pPr marL="0" indent="0" algn="ctr">
              <a:buNone/>
            </a:pPr>
            <a:endParaRPr lang="uk-UA" sz="3600" b="1" dirty="0" smtClean="0">
              <a:latin typeface="Times New Roman" panose="02020603050405020304" pitchFamily="18" charset="0"/>
              <a:cs typeface="Times New Roman" panose="02020603050405020304" pitchFamily="18" charset="0"/>
            </a:endParaRPr>
          </a:p>
          <a:p>
            <a:pPr marL="0" indent="0" algn="ctr">
              <a:buNone/>
            </a:pPr>
            <a:r>
              <a:rPr lang="uk-UA" sz="3600" b="1" dirty="0" smtClean="0">
                <a:latin typeface="Times New Roman" panose="02020603050405020304" pitchFamily="18" charset="0"/>
                <a:cs typeface="Times New Roman" panose="02020603050405020304" pitchFamily="18" charset="0"/>
              </a:rPr>
              <a:t>Інтернет проект </a:t>
            </a:r>
          </a:p>
          <a:p>
            <a:pPr marL="0" indent="0" algn="ctr">
              <a:buNone/>
            </a:pPr>
            <a:r>
              <a:rPr lang="uk-UA" sz="3600" b="1" dirty="0">
                <a:latin typeface="Times New Roman" panose="02020603050405020304" pitchFamily="18" charset="0"/>
                <a:cs typeface="Times New Roman" panose="02020603050405020304" pitchFamily="18" charset="0"/>
              </a:rPr>
              <a:t>о</a:t>
            </a:r>
            <a:r>
              <a:rPr lang="uk-UA" sz="3600" b="1" dirty="0" smtClean="0">
                <a:latin typeface="Times New Roman" panose="02020603050405020304" pitchFamily="18" charset="0"/>
                <a:cs typeface="Times New Roman" panose="02020603050405020304" pitchFamily="18" charset="0"/>
              </a:rPr>
              <a:t>бласної </a:t>
            </a:r>
            <a:r>
              <a:rPr lang="uk-UA" sz="3600" b="1" dirty="0">
                <a:latin typeface="Times New Roman" panose="02020603050405020304" pitchFamily="18" charset="0"/>
                <a:cs typeface="Times New Roman" panose="02020603050405020304" pitchFamily="18" charset="0"/>
              </a:rPr>
              <a:t>Л</a:t>
            </a:r>
            <a:r>
              <a:rPr lang="uk-UA" sz="3600" b="1" dirty="0" smtClean="0">
                <a:latin typeface="Times New Roman" panose="02020603050405020304" pitchFamily="18" charset="0"/>
                <a:cs typeface="Times New Roman" panose="02020603050405020304" pitchFamily="18" charset="0"/>
              </a:rPr>
              <a:t>іги старшокласників</a:t>
            </a:r>
          </a:p>
          <a:p>
            <a:pPr marL="0" indent="0" algn="ctr">
              <a:buNone/>
            </a:pPr>
            <a:r>
              <a:rPr lang="uk-UA" sz="3600" b="1" dirty="0" smtClean="0">
                <a:latin typeface="Times New Roman" panose="02020603050405020304" pitchFamily="18" charset="0"/>
                <a:cs typeface="Times New Roman" panose="02020603050405020304" pitchFamily="18" charset="0"/>
              </a:rPr>
              <a:t>«З Україною в серці»</a:t>
            </a:r>
          </a:p>
          <a:p>
            <a:pPr marL="0" indent="0" algn="ctr">
              <a:buNone/>
            </a:pPr>
            <a:r>
              <a:rPr lang="uk-UA" sz="3600" b="1" dirty="0" smtClean="0">
                <a:latin typeface="Times New Roman" panose="02020603050405020304" pitchFamily="18" charset="0"/>
                <a:cs typeface="Times New Roman" panose="02020603050405020304" pitchFamily="18" charset="0"/>
              </a:rPr>
              <a:t>(</a:t>
            </a:r>
            <a:r>
              <a:rPr lang="uk-UA" sz="3600" b="1" dirty="0" err="1" smtClean="0">
                <a:latin typeface="Times New Roman" panose="02020603050405020304" pitchFamily="18" charset="0"/>
                <a:cs typeface="Times New Roman" panose="02020603050405020304" pitchFamily="18" charset="0"/>
              </a:rPr>
              <a:t>підпроект</a:t>
            </a:r>
            <a:r>
              <a:rPr lang="uk-UA" sz="3600" b="1" dirty="0" smtClean="0">
                <a:latin typeface="Times New Roman" panose="02020603050405020304" pitchFamily="18" charset="0"/>
                <a:cs typeface="Times New Roman" panose="02020603050405020304" pitchFamily="18" charset="0"/>
              </a:rPr>
              <a:t> – </a:t>
            </a:r>
          </a:p>
          <a:p>
            <a:pPr marL="0" indent="0" algn="ctr">
              <a:buNone/>
            </a:pPr>
            <a:r>
              <a:rPr lang="uk-UA" sz="3600" b="1" dirty="0" smtClean="0">
                <a:latin typeface="Times New Roman" panose="02020603050405020304" pitchFamily="18" charset="0"/>
                <a:cs typeface="Times New Roman" panose="02020603050405020304" pitchFamily="18" charset="0"/>
              </a:rPr>
              <a:t>«Збережемо природу заради майбутнього»)</a:t>
            </a:r>
          </a:p>
          <a:p>
            <a:pPr marL="0" indent="0" algn="r">
              <a:buNone/>
            </a:pPr>
            <a:endParaRPr lang="uk-UA" sz="3600" dirty="0" smtClean="0"/>
          </a:p>
          <a:p>
            <a:pPr marL="0" indent="0" algn="r">
              <a:buNone/>
            </a:pPr>
            <a:endParaRPr lang="uk-UA" sz="3600" dirty="0"/>
          </a:p>
          <a:p>
            <a:pPr marL="0" indent="0" algn="r">
              <a:buNone/>
            </a:pPr>
            <a:endParaRPr lang="uk-UA" dirty="0"/>
          </a:p>
          <a:p>
            <a:pPr marL="0" indent="0" algn="r">
              <a:buNone/>
            </a:pPr>
            <a:r>
              <a:rPr lang="uk-UA" b="1" dirty="0" smtClean="0">
                <a:latin typeface="Times New Roman" panose="02020603050405020304" pitchFamily="18" charset="0"/>
                <a:cs typeface="Times New Roman" panose="02020603050405020304" pitchFamily="18" charset="0"/>
              </a:rPr>
              <a:t>Смілянська загальноосвітня школа І-ІІІ ступенів №1</a:t>
            </a:r>
          </a:p>
          <a:p>
            <a:pPr marL="0" indent="0" algn="r">
              <a:buNone/>
            </a:pPr>
            <a:r>
              <a:rPr lang="uk-UA" b="1" dirty="0" smtClean="0">
                <a:latin typeface="Times New Roman" panose="02020603050405020304" pitchFamily="18" charset="0"/>
                <a:cs typeface="Times New Roman" panose="02020603050405020304" pitchFamily="18" charset="0"/>
              </a:rPr>
              <a:t>Смілянської міської ради </a:t>
            </a:r>
          </a:p>
          <a:p>
            <a:pPr marL="0" indent="0" algn="r">
              <a:buNone/>
            </a:pPr>
            <a:r>
              <a:rPr lang="uk-UA" b="1" dirty="0" smtClean="0">
                <a:latin typeface="Times New Roman" panose="02020603050405020304" pitchFamily="18" charset="0"/>
                <a:cs typeface="Times New Roman" panose="02020603050405020304" pitchFamily="18" charset="0"/>
              </a:rPr>
              <a:t>Черкаської області</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29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3" y="3432945"/>
            <a:ext cx="6088987" cy="3425055"/>
          </a:xfrm>
        </p:spPr>
      </p:pic>
      <p:sp>
        <p:nvSpPr>
          <p:cNvPr id="5" name="Rectangle 1"/>
          <p:cNvSpPr>
            <a:spLocks noChangeArrowheads="1"/>
          </p:cNvSpPr>
          <p:nvPr/>
        </p:nvSpPr>
        <p:spPr bwMode="auto">
          <a:xfrm>
            <a:off x="87086" y="377157"/>
            <a:ext cx="60089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3200"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Наші</a:t>
            </a:r>
            <a:r>
              <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altLang="ru-RU" sz="3200"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дизайнерські</a:t>
            </a:r>
            <a:r>
              <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сумки для </a:t>
            </a:r>
            <a:r>
              <a:rPr kumimoji="0" lang="ru-RU" altLang="ru-RU" sz="3200"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взуття</a:t>
            </a:r>
            <a:r>
              <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в </a:t>
            </a:r>
            <a:r>
              <a:rPr kumimoji="0" lang="ru-RU" altLang="ru-RU" sz="3200"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процесі</a:t>
            </a:r>
            <a:r>
              <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altLang="ru-RU" sz="3200"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виговлення</a:t>
            </a:r>
            <a:r>
              <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a:r>
            <a:br>
              <a:rPr kumimoji="0" lang="ru-RU" altLang="ru-RU" sz="20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br>
            <a:endParaRPr kumimoji="0" lang="ru-RU" altLang="ru-RU" sz="32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614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1682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На изображении может находиться: в помещении"/>
          <p:cNvPicPr>
            <a:picLocks noChangeAspect="1" noChangeArrowheads="1"/>
          </p:cNvPicPr>
          <p:nvPr/>
        </p:nvPicPr>
        <p:blipFill rotWithShape="1">
          <a:blip r:embed="rId4">
            <a:extLst>
              <a:ext uri="{28A0092B-C50C-407E-A947-70E740481C1C}">
                <a14:useLocalDpi xmlns:a14="http://schemas.microsoft.com/office/drawing/2010/main" val="0"/>
              </a:ext>
            </a:extLst>
          </a:blip>
          <a:srcRect t="29758"/>
          <a:stretch/>
        </p:blipFill>
        <p:spPr bwMode="auto">
          <a:xfrm>
            <a:off x="6575727" y="-1"/>
            <a:ext cx="5616273" cy="525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82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1" y="113211"/>
            <a:ext cx="11231880" cy="2847703"/>
          </a:xfrm>
        </p:spPr>
        <p:txBody>
          <a:bodyPr>
            <a:normAutofit/>
          </a:bodyPr>
          <a:lstStyle/>
          <a:p>
            <a:pPr algn="ctr"/>
            <a:r>
              <a:rPr lang="ru-RU" sz="2200" dirty="0" err="1" smtClean="0">
                <a:solidFill>
                  <a:schemeClr val="accent1">
                    <a:lumMod val="75000"/>
                  </a:schemeClr>
                </a:solidFill>
                <a:latin typeface="Times New Roman" panose="02020603050405020304" pitchFamily="18" charset="0"/>
                <a:cs typeface="Times New Roman" panose="02020603050405020304" pitchFamily="18" charset="0"/>
              </a:rPr>
              <a:t>Якщо</a:t>
            </a:r>
            <a:r>
              <a:rPr lang="ru-RU" sz="2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dirty="0">
                <a:solidFill>
                  <a:schemeClr val="accent1">
                    <a:lumMod val="75000"/>
                  </a:schemeClr>
                </a:solidFill>
                <a:latin typeface="Times New Roman" panose="02020603050405020304" pitchFamily="18" charset="0"/>
                <a:cs typeface="Times New Roman" panose="02020603050405020304" pitchFamily="18" charset="0"/>
              </a:rPr>
              <a:t>є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проблеми</a:t>
            </a:r>
            <a:r>
              <a:rPr lang="ru-RU" sz="2200" dirty="0">
                <a:solidFill>
                  <a:schemeClr val="accent1">
                    <a:lumMod val="75000"/>
                  </a:schemeClr>
                </a:solidFill>
                <a:latin typeface="Times New Roman" panose="02020603050405020304" pitchFamily="18" charset="0"/>
                <a:cs typeface="Times New Roman" panose="02020603050405020304" pitchFamily="18" charset="0"/>
              </a:rPr>
              <a:t>, то про них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потрібно</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говорити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вголос</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br>
              <a:rPr lang="ru-RU" sz="2200" dirty="0">
                <a:solidFill>
                  <a:schemeClr val="accent1">
                    <a:lumMod val="75000"/>
                  </a:schemeClr>
                </a:solidFill>
                <a:latin typeface="Times New Roman" panose="02020603050405020304" pitchFamily="18" charset="0"/>
                <a:cs typeface="Times New Roman" panose="02020603050405020304" pitchFamily="18" charset="0"/>
              </a:rPr>
            </a:br>
            <a:r>
              <a:rPr lang="ru-RU" sz="2200" dirty="0" err="1">
                <a:solidFill>
                  <a:schemeClr val="accent1">
                    <a:lumMod val="75000"/>
                  </a:schemeClr>
                </a:solidFill>
                <a:latin typeface="Times New Roman" panose="02020603050405020304" pitchFamily="18" charset="0"/>
                <a:cs typeface="Times New Roman" panose="02020603050405020304" pitchFamily="18" charset="0"/>
              </a:rPr>
              <a:t>Надзвичайно</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вдячні</a:t>
            </a:r>
            <a:r>
              <a:rPr lang="ru-RU" sz="2200" dirty="0">
                <a:solidFill>
                  <a:schemeClr val="accent1">
                    <a:lumMod val="75000"/>
                  </a:schemeClr>
                </a:solidFill>
                <a:latin typeface="Times New Roman" panose="02020603050405020304" pitchFamily="18" charset="0"/>
                <a:cs typeface="Times New Roman" panose="02020603050405020304" pitchFamily="18" charset="0"/>
              </a:rPr>
              <a:t> за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можливість</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поспілкуватися</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en-US" sz="2200" dirty="0">
                <a:solidFill>
                  <a:schemeClr val="accent1">
                    <a:lumMod val="75000"/>
                  </a:schemeClr>
                </a:solidFill>
                <a:latin typeface="Times New Roman" panose="02020603050405020304" pitchFamily="18" charset="0"/>
                <a:cs typeface="Times New Roman" panose="02020603050405020304" pitchFamily="18" charset="0"/>
                <a:hlinkClick r:id="rId2"/>
              </a:rPr>
              <a:t>Max </a:t>
            </a:r>
            <a:r>
              <a:rPr lang="en-US" sz="2200" dirty="0" err="1" smtClean="0">
                <a:solidFill>
                  <a:schemeClr val="accent1">
                    <a:lumMod val="75000"/>
                  </a:schemeClr>
                </a:solidFill>
                <a:latin typeface="Times New Roman" panose="02020603050405020304" pitchFamily="18" charset="0"/>
                <a:cs typeface="Times New Roman" panose="02020603050405020304" pitchFamily="18" charset="0"/>
                <a:hlinkClick r:id="rId2"/>
              </a:rPr>
              <a:t>Parkhomenko</a:t>
            </a:r>
            <a:r>
              <a:rPr lang="uk-UA" sz="2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smtClean="0">
                <a:solidFill>
                  <a:schemeClr val="accent1">
                    <a:lumMod val="75000"/>
                  </a:schemeClr>
                </a:solidFill>
                <a:latin typeface="Times New Roman" panose="02020603050405020304" pitchFamily="18" charset="0"/>
                <a:cs typeface="Times New Roman" panose="02020603050405020304" pitchFamily="18" charset="0"/>
              </a:rPr>
              <a:t>фахівцем</a:t>
            </a:r>
            <a:r>
              <a:rPr lang="ru-RU" sz="2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із</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соціальної</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роботи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Смілянського</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міського</a:t>
            </a:r>
            <a:r>
              <a:rPr lang="ru-RU" sz="2200" dirty="0">
                <a:solidFill>
                  <a:schemeClr val="accent1">
                    <a:lumMod val="75000"/>
                  </a:schemeClr>
                </a:solidFill>
                <a:latin typeface="Times New Roman" panose="02020603050405020304" pitchFamily="18" charset="0"/>
                <a:cs typeface="Times New Roman" panose="02020603050405020304" pitchFamily="18" charset="0"/>
              </a:rPr>
              <a:t> ЦСССДМ та </a:t>
            </a:r>
            <a:r>
              <a:rPr lang="ru-RU" sz="2200" dirty="0">
                <a:solidFill>
                  <a:schemeClr val="accent1">
                    <a:lumMod val="75000"/>
                  </a:schemeClr>
                </a:solidFill>
                <a:latin typeface="Times New Roman" panose="02020603050405020304" pitchFamily="18" charset="0"/>
                <a:cs typeface="Times New Roman" panose="02020603050405020304" pitchFamily="18" charset="0"/>
                <a:hlinkClick r:id="rId3"/>
              </a:rPr>
              <a:t>Леся </a:t>
            </a:r>
            <a:r>
              <a:rPr lang="ru-RU" sz="2200" dirty="0" smtClean="0">
                <a:solidFill>
                  <a:schemeClr val="accent1">
                    <a:lumMod val="75000"/>
                  </a:schemeClr>
                </a:solidFill>
                <a:latin typeface="Times New Roman" panose="02020603050405020304" pitchFamily="18" charset="0"/>
                <a:cs typeface="Times New Roman" panose="02020603050405020304" pitchFamily="18" charset="0"/>
                <a:hlinkClick r:id="rId3"/>
              </a:rPr>
              <a:t>Савчук</a:t>
            </a:r>
            <a:r>
              <a:rPr lang="ru-RU" sz="22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учасник</a:t>
            </a:r>
            <a:r>
              <a:rPr lang="ru-RU" sz="2200" dirty="0">
                <a:solidFill>
                  <a:schemeClr val="accent1">
                    <a:lumMod val="75000"/>
                  </a:schemeClr>
                </a:solidFill>
                <a:latin typeface="Times New Roman" panose="02020603050405020304" pitchFamily="18" charset="0"/>
                <a:cs typeface="Times New Roman" panose="02020603050405020304" pitchFamily="18" charset="0"/>
              </a:rPr>
              <a:t> проекту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київський</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діалог</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Це</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громадські</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активісти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ті</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хто</a:t>
            </a:r>
            <a:r>
              <a:rPr lang="ru-RU" sz="2200" dirty="0">
                <a:solidFill>
                  <a:schemeClr val="accent1">
                    <a:lumMod val="75000"/>
                  </a:schemeClr>
                </a:solidFill>
                <a:latin typeface="Times New Roman" panose="02020603050405020304" pitchFamily="18" charset="0"/>
                <a:cs typeface="Times New Roman" panose="02020603050405020304" pitchFamily="18" charset="0"/>
              </a:rPr>
              <a:t> не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може</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дивитися</a:t>
            </a:r>
            <a:r>
              <a:rPr lang="ru-RU" sz="2200" dirty="0">
                <a:solidFill>
                  <a:schemeClr val="accent1">
                    <a:lumMod val="75000"/>
                  </a:schemeClr>
                </a:solidFill>
                <a:latin typeface="Times New Roman" panose="02020603050405020304" pitchFamily="18" charset="0"/>
                <a:cs typeface="Times New Roman" panose="02020603050405020304" pitchFamily="18" charset="0"/>
              </a:rPr>
              <a:t> на гори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сміття</a:t>
            </a:r>
            <a:r>
              <a:rPr lang="ru-RU" sz="2200" dirty="0">
                <a:solidFill>
                  <a:schemeClr val="accent1">
                    <a:lumMod val="75000"/>
                  </a:schemeClr>
                </a:solidFill>
                <a:latin typeface="Times New Roman" panose="02020603050405020304" pitchFamily="18" charset="0"/>
                <a:cs typeface="Times New Roman" panose="02020603050405020304" pitchFamily="18" charset="0"/>
              </a:rPr>
              <a:t> у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місті</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знаходять</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способи</a:t>
            </a:r>
            <a:r>
              <a:rPr lang="ru-RU" sz="2200" dirty="0">
                <a:solidFill>
                  <a:schemeClr val="accent1">
                    <a:lumMod val="75000"/>
                  </a:schemeClr>
                </a:solidFill>
                <a:latin typeface="Times New Roman" panose="02020603050405020304" pitchFamily="18" charset="0"/>
                <a:cs typeface="Times New Roman" panose="02020603050405020304" pitchFamily="18" charset="0"/>
              </a:rPr>
              <a:t>, як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зменшити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кількість</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власних</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відходів</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перетворити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їх</a:t>
            </a:r>
            <a:r>
              <a:rPr lang="ru-RU" sz="2200" dirty="0">
                <a:solidFill>
                  <a:schemeClr val="accent1">
                    <a:lumMod val="75000"/>
                  </a:schemeClr>
                </a:solidFill>
                <a:latin typeface="Times New Roman" panose="02020603050405020304" pitchFamily="18" charset="0"/>
                <a:cs typeface="Times New Roman" panose="02020603050405020304" pitchFamily="18" charset="0"/>
              </a:rPr>
              <a:t> на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корисні</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ресурси</a:t>
            </a:r>
            <a:r>
              <a:rPr lang="ru-RU" sz="2200" dirty="0">
                <a:solidFill>
                  <a:schemeClr val="accent1">
                    <a:lumMod val="75000"/>
                  </a:schemeClr>
                </a:solidFill>
                <a:latin typeface="Times New Roman" panose="02020603050405020304" pitchFamily="18" charset="0"/>
                <a:cs typeface="Times New Roman" panose="02020603050405020304" pitchFamily="18" charset="0"/>
              </a:rPr>
              <a:t>,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відправити</a:t>
            </a:r>
            <a:r>
              <a:rPr lang="ru-RU" sz="2200" dirty="0">
                <a:solidFill>
                  <a:schemeClr val="accent1">
                    <a:lumMod val="75000"/>
                  </a:schemeClr>
                </a:solidFill>
                <a:latin typeface="Times New Roman" panose="02020603050405020304" pitchFamily="18" charset="0"/>
                <a:cs typeface="Times New Roman" panose="02020603050405020304" pitchFamily="18" charset="0"/>
              </a:rPr>
              <a:t> на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переробку</a:t>
            </a:r>
            <a:r>
              <a:rPr lang="ru-RU" sz="2200" dirty="0">
                <a:solidFill>
                  <a:schemeClr val="accent1">
                    <a:lumMod val="75000"/>
                  </a:schemeClr>
                </a:solidFill>
                <a:latin typeface="Times New Roman" panose="02020603050405020304" pitchFamily="18" charset="0"/>
                <a:cs typeface="Times New Roman" panose="02020603050405020304" pitchFamily="18" charset="0"/>
              </a:rPr>
              <a:t>.</a:t>
            </a:r>
            <a:br>
              <a:rPr lang="ru-RU" sz="2200" dirty="0">
                <a:solidFill>
                  <a:schemeClr val="accent1">
                    <a:lumMod val="75000"/>
                  </a:schemeClr>
                </a:solidFill>
                <a:latin typeface="Times New Roman" panose="02020603050405020304" pitchFamily="18" charset="0"/>
                <a:cs typeface="Times New Roman" panose="02020603050405020304" pitchFamily="18" charset="0"/>
              </a:rPr>
            </a:b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098" name="Picture 2" descr="https://scontent.fkbp1-1.fna.fbcdn.net/v/t1.0-9/78130120_2360429740751005_5400669766945865728_n.jpg?_nc_cat=111&amp;_nc_sid=8bfeb9&amp;_nc_ohc=i23aovz1pbMAX-qTEuo&amp;_nc_ht=scontent.fkbp1-1.fna&amp;oh=72b1ed54f1f9151c65a5d0d7d4936cdb&amp;oe=5F8F803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77129" y="2159726"/>
            <a:ext cx="8352487" cy="469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1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F:\Zero Waste School - 2019\Новая папка\фото\The Gate_Klichko Foundation ZWS 15.05.2019 0626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818" t="1990" r="11226"/>
          <a:stretch/>
        </p:blipFill>
        <p:spPr bwMode="auto">
          <a:xfrm>
            <a:off x="1524000" y="-1"/>
            <a:ext cx="9144000" cy="68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0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1811" y="365125"/>
            <a:ext cx="11501845" cy="4351338"/>
          </a:xfrm>
        </p:spPr>
        <p:txBody>
          <a:bodyPr>
            <a:normAutofit/>
          </a:bodyPr>
          <a:lstStyle/>
          <a:p>
            <a:pPr marL="0" indent="0" algn="ctr">
              <a:buNone/>
            </a:pPr>
            <a:r>
              <a:rPr lang="uk-UA" sz="3200" dirty="0" smtClean="0">
                <a:solidFill>
                  <a:srgbClr val="00CC00"/>
                </a:solidFill>
                <a:latin typeface="Times New Roman" panose="02020603050405020304" pitchFamily="18" charset="0"/>
                <a:cs typeface="Times New Roman" panose="02020603050405020304" pitchFamily="18" charset="0"/>
              </a:rPr>
              <a:t>Екологічний проект школи </a:t>
            </a:r>
            <a:r>
              <a:rPr lang="en-US" sz="3200" dirty="0" smtClean="0">
                <a:solidFill>
                  <a:srgbClr val="00CC00"/>
                </a:solidFill>
                <a:latin typeface="Times New Roman" panose="02020603050405020304" pitchFamily="18" charset="0"/>
                <a:cs typeface="Times New Roman" panose="02020603050405020304" pitchFamily="18" charset="0"/>
              </a:rPr>
              <a:t>Zero Waste School Day</a:t>
            </a:r>
            <a:endParaRPr lang="uk-UA" sz="3200" dirty="0" smtClean="0">
              <a:solidFill>
                <a:srgbClr val="00CC00"/>
              </a:solidFill>
              <a:latin typeface="Times New Roman" panose="02020603050405020304" pitchFamily="18" charset="0"/>
              <a:cs typeface="Times New Roman" panose="02020603050405020304" pitchFamily="18" charset="0"/>
            </a:endParaRPr>
          </a:p>
          <a:p>
            <a:pPr marL="0" indent="0">
              <a:buNone/>
            </a:pPr>
            <a:r>
              <a:rPr lang="en-US" sz="2000" dirty="0" smtClean="0">
                <a:solidFill>
                  <a:prstClr val="black"/>
                </a:solidFill>
                <a:latin typeface="Times New Roman" panose="02020603050405020304" pitchFamily="18" charset="0"/>
                <a:ea typeface="+mj-ea"/>
                <a:cs typeface="Times New Roman" panose="02020603050405020304" pitchFamily="18" charset="0"/>
                <a:hlinkClick r:id="rId2"/>
              </a:rPr>
              <a:t>https</a:t>
            </a:r>
            <a:r>
              <a:rPr lang="en-US" sz="2000" dirty="0">
                <a:solidFill>
                  <a:prstClr val="black"/>
                </a:solidFill>
                <a:latin typeface="Times New Roman" panose="02020603050405020304" pitchFamily="18" charset="0"/>
                <a:ea typeface="+mj-ea"/>
                <a:cs typeface="Times New Roman" panose="02020603050405020304" pitchFamily="18" charset="0"/>
                <a:hlinkClick r:id="rId2"/>
              </a:rPr>
              <a:t>://</a:t>
            </a:r>
            <a:r>
              <a:rPr lang="en-US" sz="2000" dirty="0" smtClean="0">
                <a:solidFill>
                  <a:prstClr val="black"/>
                </a:solidFill>
                <a:latin typeface="Times New Roman" panose="02020603050405020304" pitchFamily="18" charset="0"/>
                <a:ea typeface="+mj-ea"/>
                <a:cs typeface="Times New Roman" panose="02020603050405020304" pitchFamily="18" charset="0"/>
                <a:hlinkClick r:id="rId2"/>
              </a:rPr>
              <a:t>www.youtube.com/watch?v=JGAh3qgyCho&amp;fbclid=IwAR1W-os</a:t>
            </a:r>
            <a:endParaRPr lang="uk-UA" sz="2000" dirty="0" smtClean="0">
              <a:solidFill>
                <a:prstClr val="black"/>
              </a:solidFill>
              <a:latin typeface="Times New Roman" panose="02020603050405020304" pitchFamily="18" charset="0"/>
              <a:ea typeface="+mj-ea"/>
              <a:cs typeface="Times New Roman" panose="02020603050405020304" pitchFamily="18" charset="0"/>
              <a:hlinkClick r:id="rId2"/>
            </a:endParaRPr>
          </a:p>
          <a:p>
            <a:pPr marL="0" indent="0">
              <a:buNone/>
            </a:pPr>
            <a:r>
              <a:rPr lang="en-US" sz="2000" dirty="0" smtClean="0">
                <a:solidFill>
                  <a:prstClr val="black"/>
                </a:solidFill>
                <a:latin typeface="Times New Roman" panose="02020603050405020304" pitchFamily="18" charset="0"/>
                <a:ea typeface="+mj-ea"/>
                <a:cs typeface="Times New Roman" panose="02020603050405020304" pitchFamily="18" charset="0"/>
                <a:hlinkClick r:id="rId2"/>
              </a:rPr>
              <a:t>O0S2tyeQJlE9PRSXFlhiFdMLkWf4v4b4K2IurZSsULG8fhjwbw8c</a:t>
            </a:r>
            <a:r>
              <a:rPr lang="uk-UA" sz="2000" dirty="0" smtClean="0">
                <a:solidFill>
                  <a:prstClr val="black"/>
                </a:solidFill>
                <a:latin typeface="Times New Roman" panose="02020603050405020304" pitchFamily="18" charset="0"/>
                <a:ea typeface="+mj-ea"/>
                <a:cs typeface="Times New Roman" panose="02020603050405020304" pitchFamily="18" charset="0"/>
              </a:rPr>
              <a:t> </a:t>
            </a:r>
          </a:p>
          <a:p>
            <a:pPr marL="0" indent="0">
              <a:buNone/>
            </a:pPr>
            <a:r>
              <a:rPr lang="uk-UA" sz="2000" dirty="0">
                <a:solidFill>
                  <a:prstClr val="black"/>
                </a:solidFill>
                <a:latin typeface="Times New Roman" panose="02020603050405020304" pitchFamily="18" charset="0"/>
                <a:ea typeface="+mj-ea"/>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Грандіозна</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подія</a:t>
            </a:r>
            <a:r>
              <a:rPr lang="ru-RU" sz="2000" dirty="0">
                <a:solidFill>
                  <a:srgbClr val="0070C0"/>
                </a:solidFill>
                <a:latin typeface="Times New Roman" panose="02020603050405020304" pitchFamily="18" charset="0"/>
                <a:cs typeface="Times New Roman" panose="02020603050405020304" pitchFamily="18" charset="0"/>
              </a:rPr>
              <a:t>, у нас </a:t>
            </a:r>
            <a:r>
              <a:rPr lang="ru-RU" sz="2000" dirty="0" err="1">
                <a:solidFill>
                  <a:srgbClr val="0070C0"/>
                </a:solidFill>
                <a:latin typeface="Times New Roman" panose="02020603050405020304" pitchFamily="18" charset="0"/>
                <a:cs typeface="Times New Roman" panose="02020603050405020304" pitchFamily="18" charset="0"/>
              </a:rPr>
              <a:t>пройшов</a:t>
            </a:r>
            <a:r>
              <a:rPr lang="ru-RU" sz="2000" dirty="0">
                <a:solidFill>
                  <a:srgbClr val="0070C0"/>
                </a:solidFill>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Zero Waste </a:t>
            </a:r>
            <a:r>
              <a:rPr lang="en-US" sz="2000" dirty="0" smtClean="0">
                <a:solidFill>
                  <a:srgbClr val="0070C0"/>
                </a:solidFill>
                <a:latin typeface="Times New Roman" panose="02020603050405020304" pitchFamily="18" charset="0"/>
                <a:cs typeface="Times New Roman" panose="02020603050405020304" pitchFamily="18" charset="0"/>
              </a:rPr>
              <a:t> School Day.</a:t>
            </a:r>
            <a:r>
              <a:rPr lang="uk-UA" sz="2000" dirty="0" smtClean="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Це</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так </a:t>
            </a:r>
            <a:r>
              <a:rPr lang="ru-RU" sz="2000" dirty="0" err="1">
                <a:solidFill>
                  <a:srgbClr val="0070C0"/>
                </a:solidFill>
                <a:latin typeface="Times New Roman" panose="02020603050405020304" pitchFamily="18" charset="0"/>
                <a:cs typeface="Times New Roman" panose="02020603050405020304" pitchFamily="18" charset="0"/>
              </a:rPr>
              <a:t>захоплює</a:t>
            </a:r>
            <a:r>
              <a:rPr lang="ru-RU" sz="2000" dirty="0">
                <a:solidFill>
                  <a:srgbClr val="0070C0"/>
                </a:solidFill>
                <a:latin typeface="Times New Roman" panose="02020603050405020304" pitchFamily="18" charset="0"/>
                <a:cs typeface="Times New Roman" panose="02020603050405020304" pitchFamily="18" charset="0"/>
              </a:rPr>
              <a:t> і </a:t>
            </a:r>
            <a:r>
              <a:rPr lang="ru-RU" sz="2000" dirty="0" err="1">
                <a:solidFill>
                  <a:srgbClr val="0070C0"/>
                </a:solidFill>
                <a:latin typeface="Times New Roman" panose="02020603050405020304" pitchFamily="18" charset="0"/>
                <a:cs typeface="Times New Roman" panose="02020603050405020304" pitchFamily="18" charset="0"/>
              </a:rPr>
              <a:t>надихає</a:t>
            </a:r>
            <a:r>
              <a:rPr lang="ru-RU" sz="2000" dirty="0">
                <a:solidFill>
                  <a:srgbClr val="0070C0"/>
                </a:solidFill>
                <a:latin typeface="Times New Roman" panose="02020603050405020304" pitchFamily="18" charset="0"/>
                <a:cs typeface="Times New Roman" panose="02020603050405020304" pitchFamily="18" charset="0"/>
              </a:rPr>
              <a:t>, ми </a:t>
            </a:r>
            <a:r>
              <a:rPr lang="ru-RU" sz="2000" dirty="0" err="1">
                <a:solidFill>
                  <a:srgbClr val="0070C0"/>
                </a:solidFill>
                <a:latin typeface="Times New Roman" panose="02020603050405020304" pitchFamily="18" charset="0"/>
                <a:cs typeface="Times New Roman" panose="02020603050405020304" pitchFamily="18" charset="0"/>
              </a:rPr>
              <a:t>розуміємо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важливість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екологічних</a:t>
            </a:r>
            <a:r>
              <a:rPr lang="ru-RU" sz="2000" dirty="0">
                <a:solidFill>
                  <a:srgbClr val="0070C0"/>
                </a:solidFill>
                <a:latin typeface="Times New Roman" panose="02020603050405020304" pitchFamily="18" charset="0"/>
                <a:cs typeface="Times New Roman" panose="02020603050405020304" pitchFamily="18" charset="0"/>
              </a:rPr>
              <a:t> проблем треба </a:t>
            </a:r>
            <a:r>
              <a:rPr lang="ru-RU" sz="2000" dirty="0" err="1">
                <a:solidFill>
                  <a:srgbClr val="0070C0"/>
                </a:solidFill>
                <a:latin typeface="Times New Roman" panose="02020603050405020304" pitchFamily="18" charset="0"/>
                <a:cs typeface="Times New Roman" panose="02020603050405020304" pitchFamily="18" charset="0"/>
              </a:rPr>
              <a:t>вирішувати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починаючи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із</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себе.Робота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всього</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колективу,залучення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спікерів</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однодумців</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ініціативи</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команди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П'ятий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елемент</a:t>
            </a:r>
            <a:r>
              <a:rPr lang="ru-RU" sz="2000" dirty="0">
                <a:solidFill>
                  <a:srgbClr val="0070C0"/>
                </a:solidFill>
                <a:latin typeface="Times New Roman" panose="02020603050405020304" pitchFamily="18" charset="0"/>
                <a:cs typeface="Times New Roman" panose="02020603050405020304" pitchFamily="18" charset="0"/>
              </a:rPr>
              <a:t>"- все </a:t>
            </a:r>
            <a:r>
              <a:rPr lang="ru-RU" sz="2000" dirty="0" err="1">
                <a:solidFill>
                  <a:srgbClr val="0070C0"/>
                </a:solidFill>
                <a:latin typeface="Times New Roman" panose="02020603050405020304" pitchFamily="18" charset="0"/>
                <a:cs typeface="Times New Roman" panose="02020603050405020304" pitchFamily="18" charset="0"/>
              </a:rPr>
              <a:t>лише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заради</a:t>
            </a:r>
            <a:r>
              <a:rPr lang="ru-RU" sz="2000" dirty="0">
                <a:solidFill>
                  <a:srgbClr val="0070C0"/>
                </a:solidFill>
                <a:latin typeface="Times New Roman" panose="02020603050405020304" pitchFamily="18" charset="0"/>
                <a:cs typeface="Times New Roman" panose="02020603050405020304" pitchFamily="18" charset="0"/>
              </a:rPr>
              <a:t> одного</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щоб</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відмовитися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від</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непотрібного</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знайти</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альтернативу </a:t>
            </a:r>
            <a:r>
              <a:rPr lang="ru-RU" sz="2000" dirty="0" err="1">
                <a:solidFill>
                  <a:srgbClr val="0070C0"/>
                </a:solidFill>
                <a:latin typeface="Times New Roman" panose="02020603050405020304" pitchFamily="18" charset="0"/>
                <a:cs typeface="Times New Roman" panose="02020603050405020304" pitchFamily="18" charset="0"/>
              </a:rPr>
              <a:t>пластику,дбати</a:t>
            </a:r>
            <a:r>
              <a:rPr lang="ru-RU" sz="2000" dirty="0">
                <a:solidFill>
                  <a:srgbClr val="0070C0"/>
                </a:solidFill>
                <a:latin typeface="Times New Roman" panose="02020603050405020304" pitchFamily="18" charset="0"/>
                <a:cs typeface="Times New Roman" panose="02020603050405020304" pitchFamily="18" charset="0"/>
              </a:rPr>
              <a:t> про </a:t>
            </a:r>
            <a:r>
              <a:rPr lang="ru-RU" sz="2000" dirty="0" err="1">
                <a:solidFill>
                  <a:srgbClr val="0070C0"/>
                </a:solidFill>
                <a:latin typeface="Times New Roman" panose="02020603050405020304" pitchFamily="18" charset="0"/>
                <a:cs typeface="Times New Roman" panose="02020603050405020304" pitchFamily="18" charset="0"/>
              </a:rPr>
              <a:t>навколишнє</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середовище</a:t>
            </a:r>
            <a:r>
              <a:rPr lang="ru-RU" sz="2000" dirty="0">
                <a:solidFill>
                  <a:srgbClr val="0070C0"/>
                </a:solidFill>
                <a:latin typeface="Times New Roman" panose="02020603050405020304" pitchFamily="18" charset="0"/>
                <a:cs typeface="Times New Roman" panose="02020603050405020304" pitchFamily="18" charset="0"/>
              </a:rPr>
              <a:t> та просто </a:t>
            </a:r>
            <a:r>
              <a:rPr lang="ru-RU" sz="2000" dirty="0" err="1">
                <a:solidFill>
                  <a:srgbClr val="0070C0"/>
                </a:solidFill>
                <a:latin typeface="Times New Roman" panose="02020603050405020304" pitchFamily="18" charset="0"/>
                <a:cs typeface="Times New Roman" panose="02020603050405020304" pitchFamily="18" charset="0"/>
              </a:rPr>
              <a:t>змінювати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світ</a:t>
            </a:r>
            <a:r>
              <a:rPr lang="ru-RU" sz="2000" dirty="0">
                <a:solidFill>
                  <a:srgbClr val="0070C0"/>
                </a:solidFill>
                <a:latin typeface="Times New Roman" panose="02020603050405020304" pitchFamily="18" charset="0"/>
                <a:cs typeface="Times New Roman" panose="02020603050405020304" pitchFamily="18" charset="0"/>
              </a:rPr>
              <a:t> на </a:t>
            </a:r>
            <a:r>
              <a:rPr lang="ru-RU" sz="2000" dirty="0" err="1">
                <a:solidFill>
                  <a:srgbClr val="0070C0"/>
                </a:solidFill>
                <a:latin typeface="Times New Roman" panose="02020603050405020304" pitchFamily="18" charset="0"/>
                <a:cs typeface="Times New Roman" panose="02020603050405020304" pitchFamily="18" charset="0"/>
              </a:rPr>
              <a:t>краще</a:t>
            </a:r>
            <a:r>
              <a:rPr lang="ru-RU" sz="2000" dirty="0">
                <a:solidFill>
                  <a:srgbClr val="0070C0"/>
                </a:solidFill>
                <a:latin typeface="Times New Roman" panose="02020603050405020304" pitchFamily="18" charset="0"/>
                <a:cs typeface="Times New Roman" panose="02020603050405020304" pitchFamily="18" charset="0"/>
              </a:rPr>
              <a:t>.</a:t>
            </a:r>
          </a:p>
        </p:txBody>
      </p:sp>
      <p:pic>
        <p:nvPicPr>
          <p:cNvPr id="5122" name="Picture 2" descr="https://scontent.fkbp1-1.fna.fbcdn.net/v/t1.0-9/71701273_524136435028498_4116970459545731072_n.jpg?_nc_cat=102&amp;_nc_sid=b9115d&amp;_nc_ohc=X13HCR8SbsQAX_2OBiN&amp;_nc_ht=scontent.fkbp1-1.fna&amp;oh=5bdf48a7c8134c6a496d5499a06709ce&amp;oe=5F91C793"/>
          <p:cNvPicPr>
            <a:picLocks noChangeAspect="1" noChangeArrowheads="1"/>
          </p:cNvPicPr>
          <p:nvPr/>
        </p:nvPicPr>
        <p:blipFill rotWithShape="1">
          <a:blip r:embed="rId3">
            <a:extLst>
              <a:ext uri="{28A0092B-C50C-407E-A947-70E740481C1C}">
                <a14:useLocalDpi xmlns:a14="http://schemas.microsoft.com/office/drawing/2010/main" val="0"/>
              </a:ext>
            </a:extLst>
          </a:blip>
          <a:srcRect l="4489" t="5224" r="7226" b="8934"/>
          <a:stretch/>
        </p:blipFill>
        <p:spPr bwMode="auto">
          <a:xfrm>
            <a:off x="2770175" y="3300549"/>
            <a:ext cx="6504453" cy="35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2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074" y="0"/>
            <a:ext cx="10093234" cy="5670435"/>
          </a:xfrm>
        </p:spPr>
      </p:pic>
      <p:sp>
        <p:nvSpPr>
          <p:cNvPr id="7" name="Прямоугольник 6"/>
          <p:cNvSpPr/>
          <p:nvPr/>
        </p:nvSpPr>
        <p:spPr>
          <a:xfrm>
            <a:off x="1193075" y="5822071"/>
            <a:ext cx="10093234" cy="584775"/>
          </a:xfrm>
          <a:prstGeom prst="rect">
            <a:avLst/>
          </a:prstGeom>
        </p:spPr>
        <p:txBody>
          <a:bodyPr wrap="square">
            <a:spAutoFit/>
          </a:bodyPr>
          <a:lstStyle/>
          <a:p>
            <a:pPr algn="ctr"/>
            <a:r>
              <a:rPr lang="ru-RU" sz="3200" b="1" i="0" dirty="0" err="1" smtClean="0">
                <a:solidFill>
                  <a:srgbClr val="FF0000"/>
                </a:solidFill>
                <a:effectLst/>
                <a:latin typeface="Times New Roman" panose="02020603050405020304" pitchFamily="18" charset="0"/>
                <a:cs typeface="Times New Roman" panose="02020603050405020304" pitchFamily="18" charset="0"/>
              </a:rPr>
              <a:t>Сортуй</a:t>
            </a:r>
            <a:r>
              <a:rPr lang="ru-RU" sz="3200" b="1" i="0" dirty="0" smtClean="0">
                <a:solidFill>
                  <a:srgbClr val="FF0000"/>
                </a:solidFill>
                <a:effectLst/>
                <a:latin typeface="Times New Roman" panose="02020603050405020304" pitchFamily="18" charset="0"/>
                <a:cs typeface="Times New Roman" panose="02020603050405020304" pitchFamily="18" charset="0"/>
              </a:rPr>
              <a:t>! Час </a:t>
            </a:r>
            <a:r>
              <a:rPr lang="ru-RU" sz="3200" b="1" i="0" dirty="0" err="1" smtClean="0">
                <a:solidFill>
                  <a:srgbClr val="FF0000"/>
                </a:solidFill>
                <a:effectLst/>
                <a:latin typeface="Times New Roman" panose="02020603050405020304" pitchFamily="18" charset="0"/>
                <a:cs typeface="Times New Roman" panose="02020603050405020304" pitchFamily="18" charset="0"/>
              </a:rPr>
              <a:t>змінювати</a:t>
            </a:r>
            <a:r>
              <a:rPr lang="ru-RU" sz="3200" b="1" i="0" dirty="0" smtClean="0">
                <a:solidFill>
                  <a:srgbClr val="FF0000"/>
                </a:solidFill>
                <a:effectLst/>
                <a:latin typeface="Times New Roman" panose="02020603050405020304" pitchFamily="18" charset="0"/>
                <a:cs typeface="Times New Roman" panose="02020603050405020304" pitchFamily="18" charset="0"/>
              </a:rPr>
              <a:t> "моду" на </a:t>
            </a:r>
            <a:r>
              <a:rPr lang="ru-RU" sz="3200" b="1" i="0" dirty="0" err="1" smtClean="0">
                <a:solidFill>
                  <a:srgbClr val="FF0000"/>
                </a:solidFill>
                <a:effectLst/>
                <a:latin typeface="Times New Roman" panose="02020603050405020304" pitchFamily="18" charset="0"/>
                <a:cs typeface="Times New Roman" panose="02020603050405020304" pitchFamily="18" charset="0"/>
              </a:rPr>
              <a:t>звички</a:t>
            </a: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623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221321"/>
          </a:xfrm>
        </p:spPr>
        <p:txBody>
          <a:bodyPr>
            <a:noAutofit/>
          </a:bodyPr>
          <a:lstStyle/>
          <a:p>
            <a:pPr algn="ctr" fontAlgn="base"/>
            <a:r>
              <a:rPr lang="ru-RU" sz="4000" b="1" dirty="0" smtClean="0">
                <a:solidFill>
                  <a:srgbClr val="00CC00"/>
                </a:solidFill>
              </a:rPr>
              <a:t>МАЙБУТНЄ ПЛАНЕТИ В НАШИХ РУКАХ!</a:t>
            </a:r>
            <a:br>
              <a:rPr lang="ru-RU" sz="4000" b="1" dirty="0" smtClean="0">
                <a:solidFill>
                  <a:srgbClr val="00CC00"/>
                </a:solidFill>
              </a:rPr>
            </a:br>
            <a:r>
              <a:rPr lang="ru-RU" sz="2800" b="1" i="1" dirty="0" smtClean="0">
                <a:solidFill>
                  <a:srgbClr val="00CC00"/>
                </a:solidFill>
              </a:rPr>
              <a:t/>
            </a:r>
            <a:br>
              <a:rPr lang="ru-RU" sz="2800" b="1" i="1" dirty="0" smtClean="0">
                <a:solidFill>
                  <a:srgbClr val="00CC00"/>
                </a:solidFill>
              </a:rPr>
            </a:br>
            <a:r>
              <a:rPr lang="ru-RU" sz="2800" b="1" i="1" dirty="0" smtClean="0">
                <a:solidFill>
                  <a:srgbClr val="00CC00"/>
                </a:solidFill>
              </a:rPr>
              <a:t>І нам </a:t>
            </a:r>
            <a:r>
              <a:rPr lang="ru-RU" sz="2800" b="1" i="1" dirty="0" err="1" smtClean="0">
                <a:solidFill>
                  <a:srgbClr val="00CC00"/>
                </a:solidFill>
              </a:rPr>
              <a:t>потрібно</a:t>
            </a:r>
            <a:r>
              <a:rPr lang="ru-RU" sz="2800" b="1" i="1" dirty="0" smtClean="0">
                <a:solidFill>
                  <a:srgbClr val="00CC00"/>
                </a:solidFill>
              </a:rPr>
              <a:t> </a:t>
            </a:r>
            <a:r>
              <a:rPr lang="ru-RU" sz="2800" b="1" i="1" dirty="0" err="1" smtClean="0">
                <a:solidFill>
                  <a:srgbClr val="00CC00"/>
                </a:solidFill>
              </a:rPr>
              <a:t>щиро</a:t>
            </a:r>
            <a:r>
              <a:rPr lang="ru-RU" sz="2800" b="1" i="1" dirty="0" smtClean="0">
                <a:solidFill>
                  <a:srgbClr val="00CC00"/>
                </a:solidFill>
              </a:rPr>
              <a:t> </a:t>
            </a:r>
            <a:r>
              <a:rPr lang="ru-RU" sz="2800" b="1" i="1" dirty="0" err="1" smtClean="0">
                <a:solidFill>
                  <a:srgbClr val="00CC00"/>
                </a:solidFill>
              </a:rPr>
              <a:t>це</a:t>
            </a:r>
            <a:r>
              <a:rPr lang="ru-RU" sz="2800" b="1" i="1" dirty="0" smtClean="0">
                <a:solidFill>
                  <a:srgbClr val="00CC00"/>
                </a:solidFill>
              </a:rPr>
              <a:t> </a:t>
            </a:r>
            <a:r>
              <a:rPr lang="ru-RU" sz="2800" b="1" i="1" dirty="0" err="1" smtClean="0">
                <a:solidFill>
                  <a:srgbClr val="00CC00"/>
                </a:solidFill>
              </a:rPr>
              <a:t>любити</a:t>
            </a:r>
            <a:r>
              <a:rPr lang="ru-RU" sz="2800" b="1" i="1" dirty="0" smtClean="0">
                <a:solidFill>
                  <a:srgbClr val="00CC00"/>
                </a:solidFill>
              </a:rPr>
              <a:t> Та </a:t>
            </a:r>
            <a:r>
              <a:rPr lang="ru-RU" sz="2800" b="1" i="1" dirty="0" err="1" smtClean="0">
                <a:solidFill>
                  <a:srgbClr val="00CC00"/>
                </a:solidFill>
              </a:rPr>
              <a:t>берегти</a:t>
            </a:r>
            <a:r>
              <a:rPr lang="ru-RU" sz="2800" b="1" i="1" dirty="0" smtClean="0">
                <a:solidFill>
                  <a:srgbClr val="00CC00"/>
                </a:solidFill>
              </a:rPr>
              <a:t> і </a:t>
            </a:r>
            <a:r>
              <a:rPr lang="ru-RU" sz="2800" b="1" i="1" dirty="0" err="1" smtClean="0">
                <a:solidFill>
                  <a:srgbClr val="00CC00"/>
                </a:solidFill>
              </a:rPr>
              <a:t>ріки</a:t>
            </a:r>
            <a:r>
              <a:rPr lang="ru-RU" sz="2800" b="1" i="1" dirty="0" smtClean="0">
                <a:solidFill>
                  <a:srgbClr val="00CC00"/>
                </a:solidFill>
              </a:rPr>
              <a:t>, і поля. В </a:t>
            </a:r>
            <a:r>
              <a:rPr lang="ru-RU" sz="2800" b="1" i="1" dirty="0" err="1" smtClean="0">
                <a:solidFill>
                  <a:srgbClr val="00CC00"/>
                </a:solidFill>
              </a:rPr>
              <a:t>гармонії</a:t>
            </a:r>
            <a:r>
              <a:rPr lang="ru-RU" sz="2800" b="1" i="1" dirty="0" smtClean="0">
                <a:solidFill>
                  <a:srgbClr val="00CC00"/>
                </a:solidFill>
              </a:rPr>
              <a:t> </a:t>
            </a:r>
            <a:r>
              <a:rPr lang="ru-RU" sz="2800" b="1" i="1" dirty="0" err="1" smtClean="0">
                <a:solidFill>
                  <a:srgbClr val="00CC00"/>
                </a:solidFill>
              </a:rPr>
              <a:t>із</a:t>
            </a:r>
            <a:r>
              <a:rPr lang="ru-RU" sz="2800" b="1" i="1" dirty="0" smtClean="0">
                <a:solidFill>
                  <a:srgbClr val="00CC00"/>
                </a:solidFill>
              </a:rPr>
              <a:t> </a:t>
            </a:r>
            <a:r>
              <a:rPr lang="ru-RU" sz="2800" b="1" i="1" dirty="0" err="1" smtClean="0">
                <a:solidFill>
                  <a:srgbClr val="00CC00"/>
                </a:solidFill>
              </a:rPr>
              <a:t>цілим</a:t>
            </a:r>
            <a:r>
              <a:rPr lang="ru-RU" sz="2800" b="1" i="1" dirty="0" smtClean="0">
                <a:solidFill>
                  <a:srgbClr val="00CC00"/>
                </a:solidFill>
              </a:rPr>
              <a:t> </a:t>
            </a:r>
            <a:r>
              <a:rPr lang="ru-RU" sz="2800" b="1" i="1" dirty="0" err="1" smtClean="0">
                <a:solidFill>
                  <a:srgbClr val="00CC00"/>
                </a:solidFill>
              </a:rPr>
              <a:t>світом</a:t>
            </a:r>
            <a:r>
              <a:rPr lang="ru-RU" sz="2800" b="1" i="1" dirty="0" smtClean="0">
                <a:solidFill>
                  <a:srgbClr val="00CC00"/>
                </a:solidFill>
              </a:rPr>
              <a:t> </a:t>
            </a:r>
            <a:r>
              <a:rPr lang="ru-RU" sz="2800" b="1" i="1" dirty="0" err="1" smtClean="0">
                <a:solidFill>
                  <a:srgbClr val="00CC00"/>
                </a:solidFill>
              </a:rPr>
              <a:t>жити</a:t>
            </a:r>
            <a:r>
              <a:rPr lang="ru-RU" sz="2800" b="1" i="1" dirty="0" smtClean="0">
                <a:solidFill>
                  <a:srgbClr val="00CC00"/>
                </a:solidFill>
              </a:rPr>
              <a:t>, </a:t>
            </a:r>
            <a:r>
              <a:rPr lang="ru-RU" sz="2800" b="1" i="1" dirty="0" err="1" smtClean="0">
                <a:solidFill>
                  <a:srgbClr val="00CC00"/>
                </a:solidFill>
              </a:rPr>
              <a:t>Бо</a:t>
            </a:r>
            <a:r>
              <a:rPr lang="ru-RU" sz="2800" b="1" i="1" dirty="0" smtClean="0">
                <a:solidFill>
                  <a:srgbClr val="00CC00"/>
                </a:solidFill>
              </a:rPr>
              <a:t> в нас на </a:t>
            </a:r>
            <a:r>
              <a:rPr lang="ru-RU" sz="2800" b="1" i="1" dirty="0" err="1" smtClean="0">
                <a:solidFill>
                  <a:srgbClr val="00CC00"/>
                </a:solidFill>
              </a:rPr>
              <a:t>всіх</a:t>
            </a:r>
            <a:r>
              <a:rPr lang="ru-RU" sz="2800" b="1" i="1" dirty="0" smtClean="0">
                <a:solidFill>
                  <a:srgbClr val="00CC00"/>
                </a:solidFill>
              </a:rPr>
              <a:t> одна, одна Земля. </a:t>
            </a:r>
            <a:r>
              <a:rPr lang="ru-RU" sz="2800" b="1" dirty="0" smtClean="0">
                <a:solidFill>
                  <a:srgbClr val="00CC00"/>
                </a:solidFill>
              </a:rPr>
              <a:t/>
            </a:r>
            <a:br>
              <a:rPr lang="ru-RU" sz="2800" b="1" dirty="0" smtClean="0">
                <a:solidFill>
                  <a:srgbClr val="00CC00"/>
                </a:solidFill>
              </a:rPr>
            </a:br>
            <a:endParaRPr lang="ru-RU" sz="2800" dirty="0"/>
          </a:p>
        </p:txBody>
      </p:sp>
      <p:pic>
        <p:nvPicPr>
          <p:cNvPr id="4" name="Picture 2" descr="На изображении может находиться: 7 человек, люди стоят"/>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652"/>
          <a:stretch/>
        </p:blipFill>
        <p:spPr bwMode="auto">
          <a:xfrm>
            <a:off x="1221342" y="2220685"/>
            <a:ext cx="9749316" cy="463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07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Нет описания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201" y="0"/>
            <a:ext cx="83127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6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т опис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r>
              <a:rPr lang="uk-UA" dirty="0" smtClean="0"/>
              <a:t>Фото закладу </a:t>
            </a:r>
            <a:endParaRPr lang="ru-RU" dirty="0"/>
          </a:p>
        </p:txBody>
      </p:sp>
      <p:sp>
        <p:nvSpPr>
          <p:cNvPr id="3" name="Подзаголовок 2"/>
          <p:cNvSpPr>
            <a:spLocks noGrp="1"/>
          </p:cNvSpPr>
          <p:nvPr>
            <p:ph type="subTitle" idx="1"/>
          </p:nvPr>
        </p:nvSpPr>
        <p:spPr>
          <a:xfrm>
            <a:off x="113211" y="5503817"/>
            <a:ext cx="11599819" cy="1983377"/>
          </a:xfrm>
        </p:spPr>
        <p:txBody>
          <a:bodyPr/>
          <a:lstStyle/>
          <a:p>
            <a:r>
              <a:rPr lang="uk-UA" sz="2800" b="1" dirty="0">
                <a:solidFill>
                  <a:srgbClr val="FFFF00"/>
                </a:solidFill>
                <a:latin typeface="Times New Roman" panose="02020603050405020304" pitchFamily="18" charset="0"/>
                <a:cs typeface="Times New Roman" panose="02020603050405020304" pitchFamily="18" charset="0"/>
              </a:rPr>
              <a:t>Школа №1 – це навчальний заклад котрий завжди прагне до позитивних змін, готовий до нових викликів і дійсно дбає про сталий розвиток й громадянську активність учнів.</a:t>
            </a:r>
            <a:endParaRPr lang="ru-RU" sz="2800" b="1" dirty="0" smtClean="0">
              <a:solidFill>
                <a:srgbClr val="FFFF00"/>
              </a:solidFill>
              <a:effectLst/>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44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4045" y="365126"/>
            <a:ext cx="5834743" cy="3074760"/>
          </a:xfrm>
        </p:spPr>
        <p:txBody>
          <a:bodyPr>
            <a:normAutofit/>
          </a:bodyPr>
          <a:lstStyle/>
          <a:p>
            <a:r>
              <a:rPr lang="uk-UA" sz="2000" dirty="0">
                <a:solidFill>
                  <a:srgbClr val="FF0066"/>
                </a:solidFill>
                <a:latin typeface="Times New Roman" panose="02020603050405020304" pitchFamily="18" charset="0"/>
                <a:cs typeface="Times New Roman" panose="02020603050405020304" pitchFamily="18" charset="0"/>
              </a:rPr>
              <a:t>Культурі поведінки потрібно вчити змалку. Співпрацюючи з дошкільним закладом №18, учні школи проводять просвітницьку роботу у вигляді театралізованих вистав, екологічних ігор, спільних </a:t>
            </a:r>
            <a:r>
              <a:rPr lang="uk-UA" sz="2000" dirty="0" err="1">
                <a:solidFill>
                  <a:srgbClr val="FF0066"/>
                </a:solidFill>
                <a:latin typeface="Times New Roman" panose="02020603050405020304" pitchFamily="18" charset="0"/>
                <a:cs typeface="Times New Roman" panose="02020603050405020304" pitchFamily="18" charset="0"/>
              </a:rPr>
              <a:t>квестів</a:t>
            </a:r>
            <a:r>
              <a:rPr lang="uk-UA" sz="2000" dirty="0">
                <a:solidFill>
                  <a:srgbClr val="FF0066"/>
                </a:solidFill>
                <a:latin typeface="Times New Roman" panose="02020603050405020304" pitchFamily="18" charset="0"/>
                <a:cs typeface="Times New Roman" panose="02020603050405020304" pitchFamily="18" charset="0"/>
              </a:rPr>
              <a:t> , щоб показати наскільки важливо бережно ставитися до навколишнього  середовища, і що може статися через недбалість людства.</a:t>
            </a:r>
            <a:r>
              <a:rPr lang="ru-RU" sz="2000" dirty="0" smtClean="0">
                <a:solidFill>
                  <a:srgbClr val="FF0066"/>
                </a:solidFill>
                <a:effectLst/>
                <a:latin typeface="Times New Roman" panose="02020603050405020304" pitchFamily="18" charset="0"/>
                <a:cs typeface="Times New Roman" panose="02020603050405020304" pitchFamily="18" charset="0"/>
              </a:rPr>
              <a:t/>
            </a:r>
            <a:br>
              <a:rPr lang="ru-RU" sz="2000" dirty="0" smtClean="0">
                <a:solidFill>
                  <a:srgbClr val="FF0066"/>
                </a:solidFill>
                <a:effectLst/>
                <a:latin typeface="Times New Roman" panose="02020603050405020304" pitchFamily="18" charset="0"/>
                <a:cs typeface="Times New Roman" panose="02020603050405020304" pitchFamily="18" charset="0"/>
              </a:rPr>
            </a:br>
            <a:endParaRPr lang="ru-RU" sz="3600" dirty="0">
              <a:solidFill>
                <a:srgbClr val="FF0066"/>
              </a:solidFill>
              <a:latin typeface="Times New Roman" panose="02020603050405020304" pitchFamily="18" charset="0"/>
              <a:cs typeface="Times New Roman" panose="02020603050405020304" pitchFamily="18" charset="0"/>
            </a:endParaRPr>
          </a:p>
        </p:txBody>
      </p:sp>
      <p:pic>
        <p:nvPicPr>
          <p:cNvPr id="1026" name="Picture 2" descr="F:\Zero Waste School - 2019\Новая папка\фото\62038028_457345111697624_4701372005084037120_n.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034" t="12001" r="13030" b="3980"/>
          <a:stretch/>
        </p:blipFill>
        <p:spPr bwMode="auto">
          <a:xfrm>
            <a:off x="38896" y="0"/>
            <a:ext cx="6057104" cy="4711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Zero Waste School - 2019\Новая папка\фото\IMG_20190417_1129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09" t="6857" r="9238"/>
          <a:stretch/>
        </p:blipFill>
        <p:spPr bwMode="auto">
          <a:xfrm>
            <a:off x="7654834" y="3165624"/>
            <a:ext cx="4066902" cy="350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Zero Waste School - 2019\Новая папка\фото\DSCN1092.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476" t="9016" r="5619"/>
          <a:stretch/>
        </p:blipFill>
        <p:spPr bwMode="auto">
          <a:xfrm>
            <a:off x="0" y="0"/>
            <a:ext cx="5826033" cy="4325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Zero Waste School - 2019\Новая папка\фото\IMG_20171026_135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857" y="2177143"/>
            <a:ext cx="6241143" cy="46808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1258" y="4517571"/>
            <a:ext cx="5408021" cy="1323439"/>
          </a:xfrm>
          <a:prstGeom prst="rect">
            <a:avLst/>
          </a:prstGeom>
        </p:spPr>
        <p:txBody>
          <a:bodyPr wrap="square">
            <a:spAutoFit/>
          </a:bodyPr>
          <a:lstStyle/>
          <a:p>
            <a:r>
              <a:rPr lang="uk-UA" sz="2000" dirty="0" smtClean="0">
                <a:solidFill>
                  <a:srgbClr val="00B050"/>
                </a:solidFill>
                <a:effectLst/>
                <a:latin typeface="Times New Roman" panose="02020603050405020304" pitchFamily="18" charset="0"/>
                <a:ea typeface="Calibri" panose="020F0502020204030204" pitchFamily="34" charset="0"/>
              </a:rPr>
              <a:t>Розуміючи який негативний вплив на навколишнє середовище чинять відпрацьовані елементи живлення – організували їх збір та передано пунктів збору. </a:t>
            </a:r>
            <a:endParaRPr lang="ru-RU" sz="2000" dirty="0">
              <a:solidFill>
                <a:srgbClr val="00B050"/>
              </a:solidFill>
            </a:endParaRPr>
          </a:p>
        </p:txBody>
      </p:sp>
      <p:sp>
        <p:nvSpPr>
          <p:cNvPr id="5" name="AutoShape 2" descr="Батарейки, здавайтеся! — Вікіпедія"/>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7174" name="Picture 6" descr="Батарейки, здавайтеся! — Вікіпеді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776" y="0"/>
            <a:ext cx="1528263" cy="209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5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7486" y="1968138"/>
            <a:ext cx="4735285" cy="2404792"/>
          </a:xfrm>
        </p:spPr>
        <p:txBody>
          <a:bodyPr>
            <a:noAutofit/>
          </a:bodyPr>
          <a:lstStyle/>
          <a:p>
            <a:pPr algn="just"/>
            <a:r>
              <a:rPr lang="ru-RU" sz="1800" dirty="0" smtClean="0">
                <a:latin typeface="Times New Roman" panose="02020603050405020304" pitchFamily="18" charset="0"/>
                <a:cs typeface="Times New Roman" panose="02020603050405020304" pitchFamily="18" charset="0"/>
              </a:rPr>
              <a:t>	</a:t>
            </a:r>
            <a:r>
              <a:rPr lang="ru-RU" sz="1800" dirty="0" smtClean="0">
                <a:solidFill>
                  <a:srgbClr val="7030A0"/>
                </a:solidFill>
                <a:latin typeface="Times New Roman" panose="02020603050405020304" pitchFamily="18" charset="0"/>
                <a:cs typeface="Times New Roman" panose="02020603050405020304" pitchFamily="18" charset="0"/>
              </a:rPr>
              <a:t>Проводиться  </a:t>
            </a:r>
            <a:r>
              <a:rPr lang="ru-RU" sz="1800" dirty="0">
                <a:solidFill>
                  <a:srgbClr val="7030A0"/>
                </a:solidFill>
                <a:latin typeface="Times New Roman" panose="02020603050405020304" pitchFamily="18" charset="0"/>
                <a:cs typeface="Times New Roman" panose="02020603050405020304" pitchFamily="18" charset="0"/>
              </a:rPr>
              <a:t>робота </a:t>
            </a:r>
            <a:r>
              <a:rPr lang="ru-RU" sz="1800" dirty="0" err="1">
                <a:solidFill>
                  <a:srgbClr val="7030A0"/>
                </a:solidFill>
                <a:latin typeface="Times New Roman" panose="02020603050405020304" pitchFamily="18" charset="0"/>
                <a:cs typeface="Times New Roman" panose="02020603050405020304" pitchFamily="18" charset="0"/>
              </a:rPr>
              <a:t>щодо</a:t>
            </a:r>
            <a:r>
              <a:rPr lang="ru-RU" sz="1800" dirty="0">
                <a:solidFill>
                  <a:srgbClr val="7030A0"/>
                </a:solidFill>
                <a:latin typeface="Times New Roman" panose="02020603050405020304" pitchFamily="18" charset="0"/>
                <a:cs typeface="Times New Roman" panose="02020603050405020304" pitchFamily="18" charset="0"/>
              </a:rPr>
              <a:t> правил </a:t>
            </a:r>
            <a:r>
              <a:rPr lang="ru-RU" sz="1800" dirty="0" err="1">
                <a:solidFill>
                  <a:srgbClr val="7030A0"/>
                </a:solidFill>
                <a:latin typeface="Times New Roman" panose="02020603050405020304" pitchFamily="18" charset="0"/>
                <a:cs typeface="Times New Roman" panose="02020603050405020304" pitchFamily="18" charset="0"/>
              </a:rPr>
              <a:t>сортування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сміття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smtClean="0">
                <a:solidFill>
                  <a:srgbClr val="7030A0"/>
                </a:solidFill>
                <a:latin typeface="Times New Roman" panose="02020603050405020304" pitchFamily="18" charset="0"/>
                <a:cs typeface="Times New Roman" panose="02020603050405020304" pitchFamily="18" charset="0"/>
              </a:rPr>
              <a:t>учнями</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smtClean="0">
                <a:solidFill>
                  <a:srgbClr val="7030A0"/>
                </a:solidFill>
                <a:latin typeface="Times New Roman" panose="02020603050405020304" pitchFamily="18" charset="0"/>
                <a:cs typeface="Times New Roman" panose="02020603050405020304" pitchFamily="18" charset="0"/>
              </a:rPr>
              <a:t>серед</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smtClean="0">
                <a:solidFill>
                  <a:srgbClr val="7030A0"/>
                </a:solidFill>
                <a:latin typeface="Times New Roman" panose="02020603050405020304" pitchFamily="18" charset="0"/>
                <a:cs typeface="Times New Roman" panose="02020603050405020304" pitchFamily="18" charset="0"/>
              </a:rPr>
              <a:t>жителів</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err="1" smtClean="0">
                <a:solidFill>
                  <a:srgbClr val="7030A0"/>
                </a:solidFill>
                <a:latin typeface="Times New Roman" panose="02020603050405020304" pitchFamily="18" charset="0"/>
                <a:cs typeface="Times New Roman" panose="02020603050405020304" pitchFamily="18" charset="0"/>
              </a:rPr>
              <a:t>мікрорайону</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smtClean="0">
                <a:solidFill>
                  <a:srgbClr val="7030A0"/>
                </a:solidFill>
                <a:latin typeface="Times New Roman" panose="02020603050405020304" pitchFamily="18" charset="0"/>
                <a:cs typeface="Times New Roman" panose="02020603050405020304" pitchFamily="18" charset="0"/>
              </a:rPr>
              <a:t>                                              </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smtClean="0">
                <a:solidFill>
                  <a:srgbClr val="7030A0"/>
                </a:solidFill>
                <a:latin typeface="Times New Roman" panose="02020603050405020304" pitchFamily="18" charset="0"/>
                <a:cs typeface="Times New Roman" panose="02020603050405020304" pitchFamily="18" charset="0"/>
              </a:rPr>
              <a:t>          	Нам </a:t>
            </a:r>
            <a:r>
              <a:rPr lang="ru-RU" sz="1800" dirty="0" err="1">
                <a:solidFill>
                  <a:srgbClr val="7030A0"/>
                </a:solidFill>
                <a:latin typeface="Times New Roman" panose="02020603050405020304" pitchFamily="18" charset="0"/>
                <a:cs typeface="Times New Roman" panose="02020603050405020304" pitchFamily="18" charset="0"/>
              </a:rPr>
              <a:t>вдалося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змінити</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ставлення</a:t>
            </a:r>
            <a:r>
              <a:rPr lang="ru-RU" sz="1800" dirty="0">
                <a:solidFill>
                  <a:srgbClr val="7030A0"/>
                </a:solidFill>
                <a:latin typeface="Times New Roman" panose="02020603050405020304" pitchFamily="18" charset="0"/>
                <a:cs typeface="Times New Roman" panose="02020603050405020304" pitchFamily="18" charset="0"/>
              </a:rPr>
              <a:t> людей до </a:t>
            </a:r>
            <a:r>
              <a:rPr lang="ru-RU" sz="1800" dirty="0" err="1">
                <a:solidFill>
                  <a:srgbClr val="7030A0"/>
                </a:solidFill>
                <a:latin typeface="Times New Roman" panose="02020603050405020304" pitchFamily="18" charset="0"/>
                <a:cs typeface="Times New Roman" panose="02020603050405020304" pitchFamily="18" charset="0"/>
              </a:rPr>
              <a:t>сортування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відходів</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Приємно</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бачити</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що</a:t>
            </a:r>
            <a:r>
              <a:rPr lang="ru-RU" sz="1800" dirty="0">
                <a:solidFill>
                  <a:srgbClr val="7030A0"/>
                </a:solidFill>
                <a:latin typeface="Times New Roman" panose="02020603050405020304" pitchFamily="18" charset="0"/>
                <a:cs typeface="Times New Roman" panose="02020603050405020304" pitchFamily="18" charset="0"/>
              </a:rPr>
              <a:t> громада </a:t>
            </a:r>
            <a:r>
              <a:rPr lang="ru-RU" sz="1800" dirty="0" err="1">
                <a:solidFill>
                  <a:srgbClr val="7030A0"/>
                </a:solidFill>
                <a:latin typeface="Times New Roman" panose="02020603050405020304" pitchFamily="18" charset="0"/>
                <a:cs typeface="Times New Roman" panose="02020603050405020304" pitchFamily="18" charset="0"/>
              </a:rPr>
              <a:t>пройнявшись</a:t>
            </a:r>
            <a:r>
              <a:rPr lang="ru-RU" sz="1800" dirty="0">
                <a:solidFill>
                  <a:srgbClr val="7030A0"/>
                </a:solidFill>
                <a:latin typeface="Times New Roman" panose="02020603050405020304" pitchFamily="18" charset="0"/>
                <a:cs typeface="Times New Roman" panose="02020603050405020304" pitchFamily="18" charset="0"/>
              </a:rPr>
              <a:t> проблемами </a:t>
            </a:r>
            <a:r>
              <a:rPr lang="ru-RU" sz="1800" dirty="0" err="1">
                <a:solidFill>
                  <a:srgbClr val="7030A0"/>
                </a:solidFill>
                <a:latin typeface="Times New Roman" panose="02020603050405020304" pitchFamily="18" charset="0"/>
                <a:cs typeface="Times New Roman" panose="02020603050405020304" pitchFamily="18" charset="0"/>
              </a:rPr>
              <a:t>екології</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приділяють</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належну</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увагу</a:t>
            </a:r>
            <a:r>
              <a:rPr lang="ru-RU" sz="1800" dirty="0">
                <a:solidFill>
                  <a:srgbClr val="7030A0"/>
                </a:solidFill>
                <a:latin typeface="Times New Roman" panose="02020603050405020304" pitchFamily="18" charset="0"/>
                <a:cs typeface="Times New Roman" panose="02020603050405020304" pitchFamily="18" charset="0"/>
              </a:rPr>
              <a:t> такому </a:t>
            </a:r>
            <a:r>
              <a:rPr lang="ru-RU" sz="1800" dirty="0" err="1">
                <a:solidFill>
                  <a:srgbClr val="7030A0"/>
                </a:solidFill>
                <a:latin typeface="Times New Roman" panose="02020603050405020304" pitchFamily="18" charset="0"/>
                <a:cs typeface="Times New Roman" panose="02020603050405020304" pitchFamily="18" charset="0"/>
              </a:rPr>
              <a:t>важливому</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питанню</a:t>
            </a:r>
            <a:r>
              <a:rPr lang="ru-RU" sz="1800" dirty="0">
                <a:solidFill>
                  <a:srgbClr val="7030A0"/>
                </a:solidFill>
                <a:latin typeface="Times New Roman" panose="02020603050405020304" pitchFamily="18" charset="0"/>
                <a:cs typeface="Times New Roman" panose="02020603050405020304" pitchFamily="18" charset="0"/>
              </a:rPr>
              <a:t>, як </a:t>
            </a:r>
            <a:r>
              <a:rPr lang="ru-RU" sz="1800" dirty="0" err="1">
                <a:solidFill>
                  <a:srgbClr val="7030A0"/>
                </a:solidFill>
                <a:latin typeface="Times New Roman" panose="02020603050405020304" pitchFamily="18" charset="0"/>
                <a:cs typeface="Times New Roman" panose="02020603050405020304" pitchFamily="18" charset="0"/>
              </a:rPr>
              <a:t>збереження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чистоти</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довкілля</a:t>
            </a:r>
            <a:r>
              <a:rPr lang="ru-RU" sz="1800" dirty="0">
                <a:solidFill>
                  <a:srgbClr val="7030A0"/>
                </a:solidFill>
                <a:latin typeface="Times New Roman" panose="02020603050405020304" pitchFamily="18" charset="0"/>
                <a:cs typeface="Times New Roman" panose="02020603050405020304" pitchFamily="18" charset="0"/>
              </a:rPr>
              <a:t> шляхом </a:t>
            </a:r>
            <a:r>
              <a:rPr lang="ru-RU" sz="1800" dirty="0" err="1">
                <a:solidFill>
                  <a:srgbClr val="7030A0"/>
                </a:solidFill>
                <a:latin typeface="Times New Roman" panose="02020603050405020304" pitchFamily="18" charset="0"/>
                <a:cs typeface="Times New Roman" panose="02020603050405020304" pitchFamily="18" charset="0"/>
              </a:rPr>
              <a:t>зменшення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відходів</a:t>
            </a:r>
            <a:r>
              <a:rPr lang="ru-RU" sz="1800" dirty="0">
                <a:solidFill>
                  <a:srgbClr val="7030A0"/>
                </a:solidFill>
                <a:latin typeface="Times New Roman" panose="02020603050405020304" pitchFamily="18" charset="0"/>
                <a:cs typeface="Times New Roman" panose="02020603050405020304" pitchFamily="18" charset="0"/>
              </a:rPr>
              <a:t> і </a:t>
            </a:r>
            <a:r>
              <a:rPr lang="ru-RU" sz="1800" dirty="0" err="1">
                <a:solidFill>
                  <a:srgbClr val="7030A0"/>
                </a:solidFill>
                <a:latin typeface="Times New Roman" panose="02020603050405020304" pitchFamily="18" charset="0"/>
                <a:cs typeface="Times New Roman" panose="02020603050405020304" pitchFamily="18" charset="0"/>
              </a:rPr>
              <a:t>їх</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утилізації</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smtClean="0">
                <a:solidFill>
                  <a:srgbClr val="7030A0"/>
                </a:solidFill>
                <a:latin typeface="Times New Roman" panose="02020603050405020304" pitchFamily="18" charset="0"/>
                <a:cs typeface="Times New Roman" panose="02020603050405020304" pitchFamily="18" charset="0"/>
              </a:rPr>
              <a:t>                                                           	І </a:t>
            </a:r>
            <a:r>
              <a:rPr lang="ru-RU" sz="1800" dirty="0">
                <a:solidFill>
                  <a:srgbClr val="7030A0"/>
                </a:solidFill>
                <a:latin typeface="Times New Roman" panose="02020603050405020304" pitchFamily="18" charset="0"/>
                <a:cs typeface="Times New Roman" panose="02020603050405020304" pitchFamily="18" charset="0"/>
              </a:rPr>
              <a:t>хай </a:t>
            </a:r>
            <a:r>
              <a:rPr lang="ru-RU" sz="1800" dirty="0" err="1">
                <a:solidFill>
                  <a:srgbClr val="7030A0"/>
                </a:solidFill>
                <a:latin typeface="Times New Roman" panose="02020603050405020304" pitchFamily="18" charset="0"/>
                <a:cs typeface="Times New Roman" panose="02020603050405020304" pitchFamily="18" charset="0"/>
              </a:rPr>
              <a:t>девізом</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життя</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кожної</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людини</a:t>
            </a:r>
            <a:r>
              <a:rPr lang="ru-RU" sz="1800" dirty="0">
                <a:solidFill>
                  <a:srgbClr val="7030A0"/>
                </a:solidFill>
                <a:latin typeface="Times New Roman" panose="02020603050405020304" pitchFamily="18" charset="0"/>
                <a:cs typeface="Times New Roman" panose="02020603050405020304" pitchFamily="18" charset="0"/>
              </a:rPr>
              <a:t>, не </a:t>
            </a:r>
            <a:r>
              <a:rPr lang="ru-RU" sz="1800" dirty="0" err="1">
                <a:solidFill>
                  <a:srgbClr val="7030A0"/>
                </a:solidFill>
                <a:latin typeface="Times New Roman" panose="02020603050405020304" pitchFamily="18" charset="0"/>
                <a:cs typeface="Times New Roman" panose="02020603050405020304" pitchFamily="18" charset="0"/>
              </a:rPr>
              <a:t>тільки</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нашого</a:t>
            </a:r>
            <a:r>
              <a:rPr lang="ru-RU" sz="1800" dirty="0">
                <a:solidFill>
                  <a:srgbClr val="7030A0"/>
                </a:solidFill>
                <a:latin typeface="Times New Roman" panose="02020603050405020304" pitchFamily="18" charset="0"/>
                <a:cs typeface="Times New Roman" panose="02020603050405020304" pitchFamily="18" charset="0"/>
              </a:rPr>
              <a:t> маленького </a:t>
            </a:r>
            <a:r>
              <a:rPr lang="ru-RU" sz="1800" dirty="0" err="1">
                <a:solidFill>
                  <a:srgbClr val="7030A0"/>
                </a:solidFill>
                <a:latin typeface="Times New Roman" panose="02020603050405020304" pitchFamily="18" charset="0"/>
                <a:cs typeface="Times New Roman" panose="02020603050405020304" pitchFamily="18" charset="0"/>
              </a:rPr>
              <a:t>міста</a:t>
            </a:r>
            <a:r>
              <a:rPr lang="ru-RU" sz="1800" dirty="0">
                <a:solidFill>
                  <a:srgbClr val="7030A0"/>
                </a:solidFill>
                <a:latin typeface="Times New Roman" panose="02020603050405020304" pitchFamily="18" charset="0"/>
                <a:cs typeface="Times New Roman" panose="02020603050405020304" pitchFamily="18" charset="0"/>
              </a:rPr>
              <a:t> а й </a:t>
            </a:r>
            <a:r>
              <a:rPr lang="ru-RU" sz="1800" dirty="0" err="1">
                <a:solidFill>
                  <a:srgbClr val="7030A0"/>
                </a:solidFill>
                <a:latin typeface="Times New Roman" panose="02020603050405020304" pitchFamily="18" charset="0"/>
                <a:cs typeface="Times New Roman" panose="02020603050405020304" pitchFamily="18" charset="0"/>
              </a:rPr>
              <a:t>усієї</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України</a:t>
            </a:r>
            <a:r>
              <a:rPr lang="ru-RU" sz="1800" dirty="0">
                <a:solidFill>
                  <a:srgbClr val="7030A0"/>
                </a:solidFill>
                <a:latin typeface="Times New Roman" panose="02020603050405020304" pitchFamily="18" charset="0"/>
                <a:cs typeface="Times New Roman" panose="02020603050405020304" pitchFamily="18" charset="0"/>
              </a:rPr>
              <a:t> </a:t>
            </a:r>
            <a:r>
              <a:rPr lang="ru-RU" sz="1800" dirty="0" err="1">
                <a:solidFill>
                  <a:srgbClr val="7030A0"/>
                </a:solidFill>
                <a:latin typeface="Times New Roman" panose="02020603050405020304" pitchFamily="18" charset="0"/>
                <a:cs typeface="Times New Roman" panose="02020603050405020304" pitchFamily="18" charset="0"/>
              </a:rPr>
              <a:t>стануть</a:t>
            </a:r>
            <a:r>
              <a:rPr lang="ru-RU" sz="1800" dirty="0">
                <a:solidFill>
                  <a:srgbClr val="7030A0"/>
                </a:solidFill>
                <a:latin typeface="Times New Roman" panose="02020603050405020304" pitchFamily="18" charset="0"/>
                <a:cs typeface="Times New Roman" panose="02020603050405020304" pitchFamily="18" charset="0"/>
              </a:rPr>
              <a:t> слова </a:t>
            </a:r>
            <a:r>
              <a:rPr lang="ru-RU" sz="1800" b="1" dirty="0">
                <a:solidFill>
                  <a:srgbClr val="7030A0"/>
                </a:solidFill>
                <a:latin typeface="Times New Roman" panose="02020603050405020304" pitchFamily="18" charset="0"/>
                <a:cs typeface="Times New Roman" panose="02020603050405020304" pitchFamily="18" charset="0"/>
              </a:rPr>
              <a:t>" </a:t>
            </a:r>
            <a:r>
              <a:rPr lang="ru-RU" sz="1800" b="1" dirty="0" err="1">
                <a:solidFill>
                  <a:srgbClr val="7030A0"/>
                </a:solidFill>
                <a:latin typeface="Times New Roman" panose="02020603050405020304" pitchFamily="18" charset="0"/>
                <a:cs typeface="Times New Roman" panose="02020603050405020304" pitchFamily="18" charset="0"/>
              </a:rPr>
              <a:t>Чисте</a:t>
            </a:r>
            <a:r>
              <a:rPr lang="ru-RU" sz="1800" b="1" dirty="0">
                <a:solidFill>
                  <a:srgbClr val="7030A0"/>
                </a:solidFill>
                <a:latin typeface="Times New Roman" panose="02020603050405020304" pitchFamily="18" charset="0"/>
                <a:cs typeface="Times New Roman" panose="02020603050405020304" pitchFamily="18" charset="0"/>
              </a:rPr>
              <a:t> </a:t>
            </a:r>
            <a:r>
              <a:rPr lang="ru-RU" sz="1800" b="1" dirty="0" err="1">
                <a:solidFill>
                  <a:srgbClr val="7030A0"/>
                </a:solidFill>
                <a:latin typeface="Times New Roman" panose="02020603050405020304" pitchFamily="18" charset="0"/>
                <a:cs typeface="Times New Roman" panose="02020603050405020304" pitchFamily="18" charset="0"/>
              </a:rPr>
              <a:t>довкілля</a:t>
            </a:r>
            <a:r>
              <a:rPr lang="ru-RU" sz="1800" b="1" dirty="0">
                <a:solidFill>
                  <a:srgbClr val="7030A0"/>
                </a:solidFill>
                <a:latin typeface="Times New Roman" panose="02020603050405020304" pitchFamily="18" charset="0"/>
                <a:cs typeface="Times New Roman" panose="02020603050405020304" pitchFamily="18" charset="0"/>
              </a:rPr>
              <a:t> - чиста </a:t>
            </a:r>
            <a:r>
              <a:rPr lang="ru-RU" sz="1800" b="1" dirty="0" err="1">
                <a:solidFill>
                  <a:srgbClr val="7030A0"/>
                </a:solidFill>
                <a:latin typeface="Times New Roman" panose="02020603050405020304" pitchFamily="18" charset="0"/>
                <a:cs typeface="Times New Roman" panose="02020603050405020304" pitchFamily="18" charset="0"/>
              </a:rPr>
              <a:t>совість</a:t>
            </a:r>
            <a:r>
              <a:rPr lang="ru-RU" sz="1800" b="1" dirty="0" smtClean="0">
                <a:solidFill>
                  <a:srgbClr val="7030A0"/>
                </a:solidFill>
                <a:latin typeface="Times New Roman" panose="02020603050405020304" pitchFamily="18" charset="0"/>
                <a:cs typeface="Times New Roman" panose="02020603050405020304" pitchFamily="18" charset="0"/>
              </a:rPr>
              <a:t>"!                                                                                                                                                        </a:t>
            </a:r>
            <a:endParaRPr lang="ru-RU" sz="1800"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https://scontent.fkbp1-1.fna.fbcdn.net/v/t1.0-0/s600x600/70882545_2234022493391731_2914810728303034368_n.jpg?_nc_cat=110&amp;_nc_sid=b9115d&amp;_nc_ohc=EXfgxXnbFB4AX-7AJUJ&amp;_nc_ht=scontent.fkbp1-1.fna&amp;tp=7&amp;oh=1f38f019bb8bcd200f4f23b77dafacee&amp;oe=5F8FFB7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1086" b="7962"/>
          <a:stretch/>
        </p:blipFill>
        <p:spPr bwMode="auto">
          <a:xfrm>
            <a:off x="0" y="1"/>
            <a:ext cx="6877045" cy="3143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Нет описания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567" y="3344091"/>
            <a:ext cx="2952478" cy="312615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50764" y="3344091"/>
            <a:ext cx="3884023" cy="2308324"/>
          </a:xfrm>
          <a:prstGeom prst="rect">
            <a:avLst/>
          </a:prstGeom>
        </p:spPr>
        <p:txBody>
          <a:bodyPr wrap="square">
            <a:spAutoFit/>
          </a:bodyPr>
          <a:lstStyle/>
          <a:p>
            <a:r>
              <a:rPr lang="ru-RU" sz="1600" b="0" i="1" dirty="0" err="1" smtClean="0">
                <a:solidFill>
                  <a:srgbClr val="00B050"/>
                </a:solidFill>
                <a:effectLst/>
                <a:latin typeface="Times New Roman" panose="02020603050405020304" pitchFamily="18" charset="0"/>
                <a:cs typeface="Times New Roman" panose="02020603050405020304" pitchFamily="18" charset="0"/>
              </a:rPr>
              <a:t>Надзвичайно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приємно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бачити</a:t>
            </a:r>
            <a:r>
              <a:rPr lang="ru-RU" sz="1600" b="0" i="1" dirty="0" smtClean="0">
                <a:solidFill>
                  <a:srgbClr val="00B050"/>
                </a:solidFill>
                <a:effectLst/>
                <a:latin typeface="Times New Roman" panose="02020603050405020304" pitchFamily="18" charset="0"/>
                <a:cs typeface="Times New Roman" panose="02020603050405020304" pitchFamily="18" charset="0"/>
              </a:rPr>
              <a:t> блокнот, </a:t>
            </a:r>
            <a:r>
              <a:rPr lang="ru-RU" sz="1600" b="0" i="1" dirty="0" err="1" smtClean="0">
                <a:solidFill>
                  <a:srgbClr val="00B050"/>
                </a:solidFill>
                <a:effectLst/>
                <a:latin typeface="Times New Roman" panose="02020603050405020304" pitchFamily="18" charset="0"/>
                <a:cs typeface="Times New Roman" panose="02020603050405020304" pitchFamily="18" charset="0"/>
              </a:rPr>
              <a:t>котрий</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виготовлено</a:t>
            </a:r>
            <a:r>
              <a:rPr lang="ru-RU" sz="1600" b="0" i="1" dirty="0" smtClean="0">
                <a:solidFill>
                  <a:srgbClr val="00B050"/>
                </a:solidFill>
                <a:effectLst/>
                <a:latin typeface="Times New Roman" panose="02020603050405020304" pitchFamily="18" charset="0"/>
                <a:cs typeface="Times New Roman" panose="02020603050405020304" pitchFamily="18" charset="0"/>
              </a:rPr>
              <a:t> з </a:t>
            </a:r>
            <a:r>
              <a:rPr lang="ru-RU" sz="1600" b="0" i="1" dirty="0" err="1" smtClean="0">
                <a:solidFill>
                  <a:srgbClr val="00B050"/>
                </a:solidFill>
                <a:effectLst/>
                <a:latin typeface="Times New Roman" panose="02020603050405020304" pitchFamily="18" charset="0"/>
                <a:cs typeface="Times New Roman" panose="02020603050405020304" pitchFamily="18" charset="0"/>
              </a:rPr>
              <a:t>макулатури</a:t>
            </a:r>
            <a:r>
              <a:rPr lang="ru-RU" sz="1600" b="0" i="1" dirty="0" smtClean="0">
                <a:solidFill>
                  <a:srgbClr val="00B050"/>
                </a:solidFill>
                <a:effectLst/>
                <a:latin typeface="Times New Roman" panose="02020603050405020304" pitchFamily="18" charset="0"/>
                <a:cs typeface="Times New Roman" panose="02020603050405020304" pitchFamily="18" charset="0"/>
              </a:rPr>
              <a:t> та </a:t>
            </a:r>
            <a:r>
              <a:rPr lang="ru-RU" sz="1600" b="0" i="1" dirty="0" err="1" smtClean="0">
                <a:solidFill>
                  <a:srgbClr val="00B050"/>
                </a:solidFill>
                <a:effectLst/>
                <a:latin typeface="Times New Roman" panose="02020603050405020304" pitchFamily="18" charset="0"/>
                <a:cs typeface="Times New Roman" panose="02020603050405020304" pitchFamily="18" charset="0"/>
              </a:rPr>
              <a:t>використаної</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спожитої</a:t>
            </a:r>
            <a:r>
              <a:rPr lang="ru-RU" sz="1600" b="0" i="1" dirty="0" smtClean="0">
                <a:solidFill>
                  <a:srgbClr val="00B050"/>
                </a:solidFill>
                <a:effectLst/>
                <a:latin typeface="Times New Roman" panose="02020603050405020304" pitchFamily="18" charset="0"/>
                <a:cs typeface="Times New Roman" panose="02020603050405020304" pitchFamily="18" charset="0"/>
              </a:rPr>
              <a:t> упаковки Тетра Пак. </a:t>
            </a:r>
            <a:r>
              <a:rPr lang="ru-RU" sz="1600" b="0" i="1" dirty="0" err="1" smtClean="0">
                <a:solidFill>
                  <a:srgbClr val="00B050"/>
                </a:solidFill>
                <a:effectLst/>
                <a:latin typeface="Times New Roman" panose="02020603050405020304" pitchFamily="18" charset="0"/>
                <a:cs typeface="Times New Roman" panose="02020603050405020304" pitchFamily="18" charset="0"/>
              </a:rPr>
              <a:t>Тримати</a:t>
            </a:r>
            <a:r>
              <a:rPr lang="ru-RU" sz="1600" b="0" i="1" dirty="0" smtClean="0">
                <a:solidFill>
                  <a:srgbClr val="00B050"/>
                </a:solidFill>
                <a:effectLst/>
                <a:latin typeface="Times New Roman" panose="02020603050405020304" pitchFamily="18" charset="0"/>
                <a:cs typeface="Times New Roman" panose="02020603050405020304" pitchFamily="18" charset="0"/>
              </a:rPr>
              <a:t> блокнот і знати, </a:t>
            </a:r>
            <a:r>
              <a:rPr lang="ru-RU" sz="1600" b="0" i="1" dirty="0" err="1" smtClean="0">
                <a:solidFill>
                  <a:srgbClr val="00B050"/>
                </a:solidFill>
                <a:effectLst/>
                <a:latin typeface="Times New Roman" panose="02020603050405020304" pitchFamily="18" charset="0"/>
                <a:cs typeface="Times New Roman" panose="02020603050405020304" pitchFamily="18" charset="0"/>
              </a:rPr>
              <a:t>що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ти</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теж</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долучився</a:t>
            </a:r>
            <a:r>
              <a:rPr lang="ru-RU" sz="1600" b="0" i="1" dirty="0" smtClean="0">
                <a:solidFill>
                  <a:srgbClr val="00B050"/>
                </a:solidFill>
                <a:effectLst/>
                <a:latin typeface="Times New Roman" panose="02020603050405020304" pitchFamily="18" charset="0"/>
                <a:cs typeface="Times New Roman" panose="02020603050405020304" pitchFamily="18" charset="0"/>
              </a:rPr>
              <a:t> до </a:t>
            </a:r>
            <a:r>
              <a:rPr lang="ru-RU" sz="1600" b="0" i="1" dirty="0" err="1" smtClean="0">
                <a:solidFill>
                  <a:srgbClr val="00B050"/>
                </a:solidFill>
                <a:effectLst/>
                <a:latin typeface="Times New Roman" panose="02020603050405020304" pitchFamily="18" charset="0"/>
                <a:cs typeface="Times New Roman" panose="02020603050405020304" pitchFamily="18" charset="0"/>
              </a:rPr>
              <a:t>цієї</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важливої</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справи</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Можливо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його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сторінки</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містять</a:t>
            </a:r>
            <a:r>
              <a:rPr lang="ru-RU" sz="1600" b="0" i="1" dirty="0" smtClean="0">
                <a:solidFill>
                  <a:srgbClr val="00B050"/>
                </a:solidFill>
                <a:effectLst/>
                <a:latin typeface="Times New Roman" panose="02020603050405020304" pitchFamily="18" charset="0"/>
                <a:cs typeface="Times New Roman" panose="02020603050405020304" pitchFamily="18" charset="0"/>
              </a:rPr>
              <a:t> ту </a:t>
            </a:r>
            <a:r>
              <a:rPr lang="ru-RU" sz="1600" b="0" i="1" dirty="0" err="1" smtClean="0">
                <a:solidFill>
                  <a:srgbClr val="00B050"/>
                </a:solidFill>
                <a:effectLst/>
                <a:latin typeface="Times New Roman" panose="02020603050405020304" pitchFamily="18" charset="0"/>
                <a:cs typeface="Times New Roman" panose="02020603050405020304" pitchFamily="18" charset="0"/>
              </a:rPr>
              <a:t>частину</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макулатури</a:t>
            </a:r>
            <a:r>
              <a:rPr lang="ru-RU" sz="1600" b="0" i="1" dirty="0" smtClean="0">
                <a:solidFill>
                  <a:srgbClr val="00B050"/>
                </a:solidFill>
                <a:effectLst/>
                <a:latin typeface="Times New Roman" panose="02020603050405020304" pitchFamily="18" charset="0"/>
                <a:cs typeface="Times New Roman" panose="02020603050405020304" pitchFamily="18" charset="0"/>
              </a:rPr>
              <a:t>, яку ми </a:t>
            </a:r>
            <a:r>
              <a:rPr lang="ru-RU" sz="1600" b="0" i="1" dirty="0" err="1" smtClean="0">
                <a:solidFill>
                  <a:srgbClr val="00B050"/>
                </a:solidFill>
                <a:effectLst/>
                <a:latin typeface="Times New Roman" panose="02020603050405020304" pitchFamily="18" charset="0"/>
                <a:cs typeface="Times New Roman" panose="02020603050405020304" pitchFamily="18" charset="0"/>
              </a:rPr>
              <a:t>віднесли</a:t>
            </a:r>
            <a:r>
              <a:rPr lang="ru-RU" sz="1600" b="0" i="1" dirty="0" smtClean="0">
                <a:solidFill>
                  <a:srgbClr val="00B050"/>
                </a:solidFill>
                <a:effectLst/>
                <a:latin typeface="Times New Roman" panose="02020603050405020304" pitchFamily="18" charset="0"/>
                <a:cs typeface="Times New Roman" panose="02020603050405020304" pitchFamily="18" charset="0"/>
              </a:rPr>
              <a:t> до пункту </a:t>
            </a:r>
            <a:r>
              <a:rPr lang="ru-RU" sz="1600" b="0" i="1" dirty="0" err="1" smtClean="0">
                <a:solidFill>
                  <a:srgbClr val="00B050"/>
                </a:solidFill>
                <a:effectLst/>
                <a:latin typeface="Times New Roman" panose="02020603050405020304" pitchFamily="18" charset="0"/>
                <a:cs typeface="Times New Roman" panose="02020603050405020304" pitchFamily="18" charset="0"/>
              </a:rPr>
              <a:t>прийому</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Тож</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продовжуємо</a:t>
            </a:r>
            <a:r>
              <a:rPr lang="ru-RU" sz="1600" b="0" i="1" dirty="0" smtClean="0">
                <a:solidFill>
                  <a:srgbClr val="00B050"/>
                </a:solidFill>
                <a:effectLst/>
                <a:latin typeface="Times New Roman" panose="02020603050405020304" pitchFamily="18" charset="0"/>
                <a:cs typeface="Times New Roman" panose="02020603050405020304" pitchFamily="18" charset="0"/>
              </a:rPr>
              <a:t> </a:t>
            </a:r>
            <a:r>
              <a:rPr lang="ru-RU" sz="1600" b="0" i="1" dirty="0" err="1" smtClean="0">
                <a:solidFill>
                  <a:srgbClr val="00B050"/>
                </a:solidFill>
                <a:effectLst/>
                <a:latin typeface="Times New Roman" panose="02020603050405020304" pitchFamily="18" charset="0"/>
                <a:cs typeface="Times New Roman" panose="02020603050405020304" pitchFamily="18" charset="0"/>
              </a:rPr>
              <a:t>робити</a:t>
            </a:r>
            <a:r>
              <a:rPr lang="ru-RU" sz="1600" b="0" i="1" dirty="0" smtClean="0">
                <a:solidFill>
                  <a:srgbClr val="00B050"/>
                </a:solidFill>
                <a:effectLst/>
                <a:latin typeface="Times New Roman" panose="02020603050405020304" pitchFamily="18" charset="0"/>
                <a:cs typeface="Times New Roman" panose="02020603050405020304" pitchFamily="18" charset="0"/>
              </a:rPr>
              <a:t> разом </a:t>
            </a:r>
            <a:r>
              <a:rPr lang="ru-RU" sz="1600" b="0" i="1" dirty="0" err="1" smtClean="0">
                <a:solidFill>
                  <a:srgbClr val="00B050"/>
                </a:solidFill>
                <a:effectLst/>
                <a:latin typeface="Times New Roman" panose="02020603050405020304" pitchFamily="18" charset="0"/>
                <a:cs typeface="Times New Roman" panose="02020603050405020304" pitchFamily="18" charset="0"/>
              </a:rPr>
              <a:t>корисну</a:t>
            </a:r>
            <a:r>
              <a:rPr lang="ru-RU" sz="1600" b="0" i="1" dirty="0" smtClean="0">
                <a:solidFill>
                  <a:srgbClr val="00B050"/>
                </a:solidFill>
                <a:effectLst/>
                <a:latin typeface="Times New Roman" panose="02020603050405020304" pitchFamily="18" charset="0"/>
                <a:cs typeface="Times New Roman" panose="02020603050405020304" pitchFamily="18" charset="0"/>
              </a:rPr>
              <a:t> справу!</a:t>
            </a:r>
            <a:endParaRPr lang="ru-RU" sz="16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20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Сортуй для Андроид - скачать AP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6949" y="871152"/>
            <a:ext cx="3405051" cy="60534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871152"/>
            <a:ext cx="10515600" cy="1325563"/>
          </a:xfrm>
        </p:spPr>
        <p:txBody>
          <a:bodyPr/>
          <a:lstStyle/>
          <a:p>
            <a:endParaRPr lang="ru-RU" dirty="0"/>
          </a:p>
        </p:txBody>
      </p:sp>
      <p:pic>
        <p:nvPicPr>
          <p:cNvPr id="3074" name="Picture 2" descr="На изображении может находиться: 1 человек, в помещении"/>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92" y="2348480"/>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18792" y="51752"/>
            <a:ext cx="9033917"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Сортуй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легко: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поради</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з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утилізації</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сміття</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у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твоєму</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смартфоні</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endParaRPr kumimoji="0" lang="ru-RU" altLang="ru-RU" sz="12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Мобільний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застосунок</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Сортуй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допоможе</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відповісти</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на складне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запитання</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«як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поводитись</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із</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відходами</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і,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сподіваємося</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позбавить</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від</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довгих</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роздумів</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біля</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контейнерів</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Тепер</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у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твоїй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кишені</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буде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надійний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помічник</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який</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швидко</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визначить</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тип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сміття</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(у тому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числі</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за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маркуванням</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розповість</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як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його</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підготувати</a:t>
            </a:r>
            <a:r>
              <a:rPr kumimoji="0" lang="ru-RU" altLang="ru-RU" sz="20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 д </a:t>
            </a:r>
            <a:r>
              <a:rPr kumimoji="0" lang="ru-RU" altLang="ru-RU" sz="2000" b="0"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переробки</a:t>
            </a:r>
            <a:endParaRPr kumimoji="0" lang="ru-RU" altLang="ru-RU" sz="14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endParaRPr>
          </a:p>
        </p:txBody>
      </p:sp>
      <p:pic>
        <p:nvPicPr>
          <p:cNvPr id="3076"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7450" y="-252413"/>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4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9" y="478336"/>
            <a:ext cx="6755674" cy="1325563"/>
          </a:xfrm>
        </p:spPr>
        <p:txBody>
          <a:bodyPr>
            <a:noAutofit/>
          </a:bodyPr>
          <a:lstStyle/>
          <a:p>
            <a:r>
              <a:rPr lang="uk-UA" sz="2400" dirty="0">
                <a:solidFill>
                  <a:srgbClr val="00CC00"/>
                </a:solidFill>
                <a:latin typeface="Times New Roman" panose="02020603050405020304" pitchFamily="18" charset="0"/>
                <a:cs typeface="Times New Roman" panose="02020603050405020304" pitchFamily="18" charset="0"/>
              </a:rPr>
              <a:t>Маємо унікальну можливість  компостувати органічні відходи, котрі щоденно накопичуються у шкільній їдальні. І це все на території школи, де встановлено компостер, як результат участі у </a:t>
            </a:r>
            <a:r>
              <a:rPr lang="uk-UA" sz="2400" dirty="0" err="1">
                <a:solidFill>
                  <a:srgbClr val="00CC00"/>
                </a:solidFill>
                <a:latin typeface="Times New Roman" panose="02020603050405020304" pitchFamily="18" charset="0"/>
                <a:cs typeface="Times New Roman" panose="02020603050405020304" pitchFamily="18" charset="0"/>
              </a:rPr>
              <a:t>проєкті</a:t>
            </a:r>
            <a:r>
              <a:rPr lang="uk-UA" sz="2400" dirty="0">
                <a:solidFill>
                  <a:srgbClr val="00CC00"/>
                </a:solidFill>
                <a:latin typeface="Times New Roman" panose="02020603050405020304" pitchFamily="18" charset="0"/>
                <a:cs typeface="Times New Roman" panose="02020603050405020304" pitchFamily="18" charset="0"/>
              </a:rPr>
              <a:t> «</a:t>
            </a:r>
            <a:r>
              <a:rPr lang="uk-UA" sz="2400" dirty="0" err="1">
                <a:solidFill>
                  <a:srgbClr val="00CC00"/>
                </a:solidFill>
                <a:latin typeface="Times New Roman" panose="02020603050405020304" pitchFamily="18" charset="0"/>
                <a:cs typeface="Times New Roman" panose="02020603050405020304" pitchFamily="18" charset="0"/>
              </a:rPr>
              <a:t>Компола</a:t>
            </a:r>
            <a:r>
              <a:rPr lang="uk-UA" sz="2400" dirty="0">
                <a:solidFill>
                  <a:srgbClr val="00CC00"/>
                </a:solidFill>
                <a:latin typeface="Times New Roman" panose="02020603050405020304" pitchFamily="18" charset="0"/>
                <a:cs typeface="Times New Roman" panose="02020603050405020304" pitchFamily="18" charset="0"/>
              </a:rPr>
              <a:t>».</a:t>
            </a:r>
            <a:r>
              <a:rPr lang="ru-RU" sz="2400" dirty="0" smtClean="0">
                <a:solidFill>
                  <a:srgbClr val="00CC00"/>
                </a:solidFill>
                <a:effectLst/>
                <a:latin typeface="Times New Roman" panose="02020603050405020304" pitchFamily="18" charset="0"/>
                <a:cs typeface="Times New Roman" panose="02020603050405020304" pitchFamily="18" charset="0"/>
              </a:rPr>
              <a:t/>
            </a:r>
            <a:br>
              <a:rPr lang="ru-RU" sz="2400" dirty="0" smtClean="0">
                <a:solidFill>
                  <a:srgbClr val="00CC00"/>
                </a:solidFill>
                <a:effectLst/>
                <a:latin typeface="Times New Roman" panose="02020603050405020304" pitchFamily="18" charset="0"/>
                <a:cs typeface="Times New Roman" panose="02020603050405020304" pitchFamily="18" charset="0"/>
              </a:rPr>
            </a:br>
            <a:endParaRPr lang="ru-RU" sz="2400" dirty="0">
              <a:solidFill>
                <a:srgbClr val="00CC00"/>
              </a:solidFill>
              <a:latin typeface="Times New Roman" panose="02020603050405020304" pitchFamily="18" charset="0"/>
              <a:cs typeface="Times New Roman" panose="02020603050405020304" pitchFamily="18" charset="0"/>
            </a:endParaRPr>
          </a:p>
        </p:txBody>
      </p:sp>
      <p:pic>
        <p:nvPicPr>
          <p:cNvPr id="5122" name="Picture 2" descr="F:\Zero Waste School - 2019\Новая папка\фото\IMG_15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24156"/>
            <a:ext cx="5511792" cy="41338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Zero Waste School - 2019\Новая папка\фото\64374584_2056280237832625_860300176800507494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432" y="0"/>
            <a:ext cx="5112568" cy="681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a:solidFill>
                  <a:srgbClr val="CC3300"/>
                </a:solidFill>
                <a:latin typeface="Times New Roman" panose="02020603050405020304" pitchFamily="18" charset="0"/>
                <a:cs typeface="Times New Roman" panose="02020603050405020304" pitchFamily="18" charset="0"/>
              </a:rPr>
              <a:t>Щоб привернути увагу жителів нашого міста і зменшити кількість відходів у вигляді поліетилену, учні організували своєрідну акцію протесту під гаслом «Стоп кульок. Ми за екологічний </a:t>
            </a:r>
            <a:r>
              <a:rPr lang="uk-UA" sz="2800" dirty="0" err="1">
                <a:solidFill>
                  <a:srgbClr val="CC3300"/>
                </a:solidFill>
                <a:latin typeface="Times New Roman" panose="02020603050405020304" pitchFamily="18" charset="0"/>
                <a:cs typeface="Times New Roman" panose="02020603050405020304" pitchFamily="18" charset="0"/>
              </a:rPr>
              <a:t>шопінг</a:t>
            </a:r>
            <a:r>
              <a:rPr lang="uk-UA" sz="2800" dirty="0" smtClean="0">
                <a:solidFill>
                  <a:srgbClr val="CC3300"/>
                </a:solidFill>
                <a:latin typeface="Times New Roman" panose="02020603050405020304" pitchFamily="18" charset="0"/>
                <a:cs typeface="Times New Roman" panose="02020603050405020304" pitchFamily="18" charset="0"/>
              </a:rPr>
              <a:t>»</a:t>
            </a:r>
            <a:endParaRPr lang="ru-RU" sz="2800" dirty="0">
              <a:solidFill>
                <a:srgbClr val="CC3300"/>
              </a:solidFill>
              <a:latin typeface="Times New Roman" panose="02020603050405020304" pitchFamily="18" charset="0"/>
              <a:cs typeface="Times New Roman" panose="02020603050405020304" pitchFamily="18" charset="0"/>
            </a:endParaRPr>
          </a:p>
        </p:txBody>
      </p:sp>
      <p:pic>
        <p:nvPicPr>
          <p:cNvPr id="10243" name="Picture 3" descr="F:\Zero Waste School - 2019\Новая папка\фото\04 IMG_20190418_141454.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6253" b="17842"/>
          <a:stretch/>
        </p:blipFill>
        <p:spPr bwMode="auto">
          <a:xfrm>
            <a:off x="1184365" y="2299061"/>
            <a:ext cx="9143999" cy="451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53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2194" y="321582"/>
            <a:ext cx="6477000" cy="2021024"/>
          </a:xfrm>
        </p:spPr>
        <p:txBody>
          <a:bodyPr>
            <a:normAutofit fontScale="90000"/>
          </a:bodyPr>
          <a:lstStyle/>
          <a:p>
            <a:r>
              <a:rPr lang="uk-UA" dirty="0" err="1">
                <a:solidFill>
                  <a:srgbClr val="0070C0"/>
                </a:solidFill>
                <a:latin typeface="Times New Roman" panose="02020603050405020304" pitchFamily="18" charset="0"/>
                <a:cs typeface="Times New Roman" panose="02020603050405020304" pitchFamily="18" charset="0"/>
              </a:rPr>
              <a:t>Перформенс</a:t>
            </a:r>
            <a:r>
              <a:rPr lang="uk-UA" dirty="0">
                <a:solidFill>
                  <a:srgbClr val="0070C0"/>
                </a:solidFill>
                <a:latin typeface="Times New Roman" panose="02020603050405020304" pitchFamily="18" charset="0"/>
                <a:cs typeface="Times New Roman" panose="02020603050405020304" pitchFamily="18" charset="0"/>
              </a:rPr>
              <a:t>  «Скажи ні пластику!» зі зверненням до </a:t>
            </a:r>
            <a:r>
              <a:rPr lang="ru-RU" dirty="0" err="1">
                <a:solidFill>
                  <a:srgbClr val="0070C0"/>
                </a:solidFill>
                <a:latin typeface="Times New Roman" panose="02020603050405020304" pitchFamily="18" charset="0"/>
                <a:cs typeface="Times New Roman" panose="02020603050405020304" pitchFamily="18" charset="0"/>
              </a:rPr>
              <a:t>усіх</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свідомих</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смілян</a:t>
            </a:r>
            <a:r>
              <a:rPr lang="ru-RU" dirty="0">
                <a:solidFill>
                  <a:srgbClr val="0070C0"/>
                </a:solidFill>
                <a:latin typeface="Times New Roman" panose="02020603050405020304" pitchFamily="18" charset="0"/>
                <a:cs typeface="Times New Roman" panose="02020603050405020304" pitchFamily="18" charset="0"/>
              </a:rPr>
              <a:t> з </a:t>
            </a:r>
            <a:r>
              <a:rPr lang="ru-RU" dirty="0" err="1">
                <a:solidFill>
                  <a:srgbClr val="0070C0"/>
                </a:solidFill>
                <a:latin typeface="Times New Roman" panose="02020603050405020304" pitchFamily="18" charset="0"/>
                <a:cs typeface="Times New Roman" panose="02020603050405020304" pitchFamily="18" charset="0"/>
              </a:rPr>
              <a:t>існуючою</a:t>
            </a:r>
            <a:r>
              <a:rPr lang="ru-RU" dirty="0">
                <a:solidFill>
                  <a:srgbClr val="0070C0"/>
                </a:solidFill>
                <a:latin typeface="Times New Roman" panose="02020603050405020304" pitchFamily="18" charset="0"/>
                <a:cs typeface="Times New Roman" panose="02020603050405020304" pitchFamily="18" charset="0"/>
              </a:rPr>
              <a:t> проблемою.</a:t>
            </a:r>
          </a:p>
        </p:txBody>
      </p:sp>
      <p:pic>
        <p:nvPicPr>
          <p:cNvPr id="12290" name="Picture 2" descr="F:\Zero Waste School - 2019\Новая папка\фото\70877661_2214600222000625_3995246456402345984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31" y="-16192"/>
            <a:ext cx="5386069" cy="4039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Zero Waste School - 2019\Новая папка\фото\71479304_2214600215333959_201987693982043340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344" y="2773362"/>
            <a:ext cx="5332850" cy="399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12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371</Words>
  <Application>Microsoft Office PowerPoint</Application>
  <PresentationFormat>Широкоэкранный</PresentationFormat>
  <Paragraphs>31</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Фото закладу </vt:lpstr>
      <vt:lpstr>Культурі поведінки потрібно вчити змалку. Співпрацюючи з дошкільним закладом №18, учні школи проводять просвітницьку роботу у вигляді театралізованих вистав, екологічних ігор, спільних квестів , щоб показати наскільки важливо бережно ставитися до навколишнього  середовища, і що може статися через недбалість людства. </vt:lpstr>
      <vt:lpstr>Презентация PowerPoint</vt:lpstr>
      <vt:lpstr> Проводиться  робота щодо правил сортування сміття учнями серед жителів мікрорайону.                                                           Нам вдалося змінити ставлення людей до сортування відходів. Приємно бачити, що громада пройнявшись проблемами екології, приділяють належну увагу такому важливому питанню, як збереження чистоти довкілля шляхом зменшення відходів і їх утилізації.                                                              І хай девізом життя кожної людини, не тільки нашого маленького міста а й усієї України стануть слова " Чисте довкілля - чиста совість"!                                                                                                                                                        </vt:lpstr>
      <vt:lpstr>Презентация PowerPoint</vt:lpstr>
      <vt:lpstr>Маємо унікальну можливість  компостувати органічні відходи, котрі щоденно накопичуються у шкільній їдальні. І це все на території школи, де встановлено компостер, як результат участі у проєкті «Компола». </vt:lpstr>
      <vt:lpstr>Щоб привернути увагу жителів нашого міста і зменшити кількість відходів у вигляді поліетилену, учні організували своєрідну акцію протесту під гаслом «Стоп кульок. Ми за екологічний шопінг»</vt:lpstr>
      <vt:lpstr>Перформенс  «Скажи ні пластику!» зі зверненням до усіх свідомих смілян з існуючою проблемою.</vt:lpstr>
      <vt:lpstr>Презентация PowerPoint</vt:lpstr>
      <vt:lpstr>Якщо є проблеми, то про них потрібно говорити вголос.  Надзвичайно вдячні за можливість поспілкуватися Max Parkhomenko, фахівцем із соціальної роботи Смілянського міського ЦСССДМ та Леся Савчук, учасник проекту київський діалог. Це, громадські активісти, ті, хто не може дивитися на гори сміття у місті, знаходять способи, як зменшити кількість власних відходів, перетворити їх на корисні ресурси, відправити на переробку. </vt:lpstr>
      <vt:lpstr>Презентация PowerPoint</vt:lpstr>
      <vt:lpstr>Презентация PowerPoint</vt:lpstr>
      <vt:lpstr>Презентация PowerPoint</vt:lpstr>
      <vt:lpstr>МАЙБУТНЄ ПЛАНЕТИ В НАШИХ РУКАХ!  І нам потрібно щиро це любити Та берегти і ріки, і поля. В гармонії із цілим світом жити, Бо в нас на всіх одна, одна Земля.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черненко</dc:creator>
  <cp:lastModifiedBy>игорь черненко</cp:lastModifiedBy>
  <cp:revision>18</cp:revision>
  <dcterms:created xsi:type="dcterms:W3CDTF">2020-09-23T14:59:49Z</dcterms:created>
  <dcterms:modified xsi:type="dcterms:W3CDTF">2020-09-28T13:31:43Z</dcterms:modified>
</cp:coreProperties>
</file>